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5" r:id="rId5"/>
    <p:sldId id="268" r:id="rId6"/>
    <p:sldId id="267" r:id="rId7"/>
    <p:sldId id="276" r:id="rId8"/>
    <p:sldId id="270" r:id="rId9"/>
    <p:sldId id="272" r:id="rId10"/>
    <p:sldId id="275" r:id="rId11"/>
    <p:sldId id="278" r:id="rId12"/>
    <p:sldId id="277" r:id="rId13"/>
    <p:sldId id="280" r:id="rId14"/>
    <p:sldId id="279" r:id="rId15"/>
    <p:sldId id="283" r:id="rId16"/>
    <p:sldId id="281" r:id="rId17"/>
    <p:sldId id="287" r:id="rId18"/>
    <p:sldId id="286" r:id="rId19"/>
    <p:sldId id="288" r:id="rId20"/>
    <p:sldId id="294" r:id="rId21"/>
    <p:sldId id="292" r:id="rId22"/>
    <p:sldId id="289" r:id="rId23"/>
    <p:sldId id="296" r:id="rId24"/>
    <p:sldId id="285" r:id="rId25"/>
    <p:sldId id="284" r:id="rId26"/>
    <p:sldId id="29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780" y="-4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449C43-0006-4F7E-A43C-1544D638771D}"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65EC-BE44-4741-8730-DA89529173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49C43-0006-4F7E-A43C-1544D638771D}"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65EC-BE44-4741-8730-DA89529173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49C43-0006-4F7E-A43C-1544D638771D}"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65EC-BE44-4741-8730-DA89529173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49C43-0006-4F7E-A43C-1544D638771D}"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65EC-BE44-4741-8730-DA89529173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49C43-0006-4F7E-A43C-1544D638771D}"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65EC-BE44-4741-8730-DA89529173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449C43-0006-4F7E-A43C-1544D638771D}"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65EC-BE44-4741-8730-DA89529173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449C43-0006-4F7E-A43C-1544D638771D}" type="datetimeFigureOut">
              <a:rPr lang="en-US" smtClean="0"/>
              <a:pPr/>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65EC-BE44-4741-8730-DA89529173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449C43-0006-4F7E-A43C-1544D638771D}" type="datetimeFigureOut">
              <a:rPr lang="en-US" smtClean="0"/>
              <a:pPr/>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65EC-BE44-4741-8730-DA89529173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49C43-0006-4F7E-A43C-1544D638771D}" type="datetimeFigureOut">
              <a:rPr lang="en-US" smtClean="0"/>
              <a:pPr/>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65EC-BE44-4741-8730-DA89529173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49C43-0006-4F7E-A43C-1544D638771D}"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65EC-BE44-4741-8730-DA89529173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49C43-0006-4F7E-A43C-1544D638771D}"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65EC-BE44-4741-8730-DA89529173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49C43-0006-4F7E-A43C-1544D638771D}" type="datetimeFigureOut">
              <a:rPr lang="en-US" smtClean="0"/>
              <a:pPr/>
              <a:t>10/27/2014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465EC-BE44-4741-8730-DA89529173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C:\Users\rag7\Desktop\&#1576;&#1581;&#1579;%20&#1583;&#1608;&#1585;%20&#1575;&#1604;&#1605;&#1608;&#1587;&#1610;&#1602;&#1575;%20&#1608;&#1601;&#1575;&#1593;&#1604;&#1610;&#1578;&#1607;&#1575;\&#1605;&#1608;&#1587;&#1610;&#1602;&#1575;%20&#1601;&#1610;&#1583;&#1610;&#1608;%20&#1604;&#1604;&#1576;&#1581;&#1579;2\Boost%20Creativity%20-%20Mozart%20Symphony%2040%20with%20Brain%20Wave%20Entrainment%20&#1605;&#1604;&#1581;&#1602;%201%20YouTube1.mp4"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C:\Users\rag7\Desktop\&#1576;&#1581;&#1579;%20&#1583;&#1608;&#1585;%20&#1575;&#1604;&#1605;&#1608;&#1587;&#1610;&#1602;&#1575;%20&#1608;&#1601;&#1575;&#1593;&#1604;&#1610;&#1578;&#1607;&#1575;\&#1605;&#1608;&#1587;&#1610;&#1602;&#1575;%20&#1601;&#1610;&#1583;&#1610;&#1608;%20&#1604;&#1604;&#1576;&#1581;&#1579;2\Concentration%20Brain%20Training%20%20Music%20-%20YouTube1%20&#1605;&#1604;&#1581;&#1602;%202.mp4"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C:\Users\rag7\Desktop\&#1576;&#1581;&#1579;%20&#1583;&#1608;&#1585;%20&#1575;&#1604;&#1605;&#1608;&#1587;&#1610;&#1602;&#1575;%20&#1608;&#1601;&#1575;&#1593;&#1604;&#1610;&#1578;&#1607;&#1575;\&#1605;&#1608;&#1587;&#1610;&#1602;&#1575;%20&#1601;&#1610;&#1583;&#1610;&#1608;%20&#1604;&#1604;&#1576;&#1581;&#1579;2\STUDY%20MUSIC%20-%20Studying%20Music%20and%20Concentration%20Music%20for%20Exam%20-%20Relaxing%20Music%20-%20Background%20Music%20-%20Copy%20&#1605;&#1604;&#1581;&#1602;%204.3GP"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C:\Users\rag7\Desktop\&#1576;&#1581;&#1579;%20&#1583;&#1608;&#1585;%20&#1575;&#1604;&#1605;&#1608;&#1587;&#1610;&#1602;&#1575;%20&#1608;&#1601;&#1575;&#1593;&#1604;&#1610;&#1578;&#1607;&#1575;\&#1605;&#1608;&#1587;&#1610;&#1602;&#1575;%20&#1601;&#1610;&#1583;&#1610;&#1608;%20&#1604;&#1604;&#1576;&#1581;&#1579;2\&#1571;&#1580;&#1605;&#1604;%20&#1605;&#1608;&#1587;&#1610;&#1602;&#1575;%20&#1578;&#1587;&#1605;&#1593;%20&#1605;&#1606;%20&#1591;&#1575;&#1574;&#1585;%20&#1575;&#1604;&#1603;&#1606;&#1575;&#1585;&#1610;%20&#1578;&#1594;&#1605;&#1575;&#1578;%20&#1578;&#1583;&#1594;&#1583;&#1594;%20&#1603;&#1604;%20&#1575;&#1604;&#1605;&#1588;&#1575;&#1593;&#1585;%20&#1606;&#1594;&#1605;&#1575;&#1578;%20&#1575;&#1604;&#1578;&#1571;&#1605;&#1604;%20&#1608;&#1575;&#1604;&#1578;&#1601;&#1603;&#1610;&#1585;%20%20&#1605;&#1604;&#1581;&#1602;%2010.3GP"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C:\Users\rag7\Desktop\&#1589;&#1608;&#1585;&#1577;%20&#1575;&#1604;&#1576;&#1581;&#1579;%20&#1575;&#1604;&#1606;&#1607;&#1575;&#1574;&#1610;%20%20&#1583;&#1608;&#1585;%20&#1575;&#1604;&#1605;&#1608;&#1587;&#1610;&#1602;&#1575;%20&#1608;&#1601;&#1575;&#1593;&#1604;&#1610;&#1578;&#1607;&#1575;\&#1605;&#1608;&#1587;&#1610;&#1602;&#1575;%20&#1601;&#1610;&#1583;&#1610;&#1608;%20&#1604;&#1604;&#1576;&#1581;&#1579;2\&#1578;&#1601;&#1575;&#1585;&#1610;&#1583;%20&#1603;&#1604;&#1579;&#1608;&#1605;&#1610;&#1577;%20_%20%20&#1575;&#1604;&#1605;&#1594;&#1606;&#1609;%20&#1581;&#1610;&#1575;&#1577;%20&#1575;&#1604;&#1585;&#1608;&#1581;%20-%20%20%20&#1605;&#1604;&#1581;&#1602;%2015.MP4"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C:\Users\rag7\Desktop\&#1589;&#1608;&#1585;&#1577;%20&#1575;&#1604;&#1576;&#1581;&#1579;%20&#1575;&#1604;&#1606;&#1607;&#1575;&#1574;&#1610;%20%20&#1583;&#1608;&#1585;%20&#1575;&#1604;&#1605;&#1608;&#1587;&#1610;&#1602;&#1575;%20&#1608;&#1601;&#1575;&#1593;&#1604;&#1610;&#1578;&#1607;&#1575;\&#1605;&#1608;&#1587;&#1610;&#1602;&#1575;%20&#1601;&#1610;&#1583;&#1610;&#1608;%20&#1604;&#1604;&#1576;&#1581;&#1579;2\&#1575;&#1593;&#1591;&#1606;&#1610;%20&#1575;&#1604;&#1606;&#1575;&#1610;%20&#1608;&#1594;&#1606;&#1610;%20&#1601;&#1610;&#1585;&#1608;&#1586;%20-%20&#1580;&#1576;&#1585;&#1575;&#1606;%20&#1582;&#1604;&#1610;&#1604;%20&#1580;&#1576;&#1585;&#1575;&#1606;%20&#1605;&#1604;&#1581;&#1602;%2016.MP4"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hyperlink" Target="http://educ.forumactif.com/t2706-topic" TargetMode="External"/><Relationship Id="rId3" Type="http://schemas.openxmlformats.org/officeDocument/2006/relationships/hyperlink" Target="http://hifati.yoo7.com/t6236-topic" TargetMode="External"/><Relationship Id="rId7" Type="http://schemas.openxmlformats.org/officeDocument/2006/relationships/hyperlink" Target="http://www.christian-dogma.com/vb/showthread.php?t=44229" TargetMode="External"/><Relationship Id="rId12" Type="http://schemas.openxmlformats.org/officeDocument/2006/relationships/hyperlink" Target="http://drehabatef.ahlamontada.net/t597-topic"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www.kuwaitup.com/vb/t339463.html" TargetMode="External"/><Relationship Id="rId11" Type="http://schemas.openxmlformats.org/officeDocument/2006/relationships/hyperlink" Target="http://nazzal.ahlamontada.net/t3442-topic" TargetMode="External"/><Relationship Id="rId5" Type="http://schemas.openxmlformats.org/officeDocument/2006/relationships/hyperlink" Target="http://vb.sukrbnat.com/b21377/" TargetMode="External"/><Relationship Id="rId10" Type="http://schemas.openxmlformats.org/officeDocument/2006/relationships/hyperlink" Target="http://www.sofiea.com/jordanchoir/component/content/article/23-" TargetMode="External"/><Relationship Id="rId4" Type="http://schemas.openxmlformats.org/officeDocument/2006/relationships/hyperlink" Target="http://omar.ahlamountada.com/t899-topic" TargetMode="External"/><Relationship Id="rId9" Type="http://schemas.openxmlformats.org/officeDocument/2006/relationships/hyperlink" Target="http://www.sofiea.com/jordanchoir/component/content/article/23-mix/246-2011-06-09-06-45-55.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difadel.forumactif.com/t126-topic"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D:\arabic conference nov 2014\خلفيه للمؤتمرين.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advTm="5000">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762000" y="-228600"/>
            <a:ext cx="10796588" cy="7199313"/>
          </a:xfrm>
          <a:prstGeom prst="rect">
            <a:avLst/>
          </a:prstGeom>
          <a:noFill/>
        </p:spPr>
      </p:pic>
      <p:sp>
        <p:nvSpPr>
          <p:cNvPr id="3" name="Content Placeholder 2"/>
          <p:cNvSpPr>
            <a:spLocks noGrp="1"/>
          </p:cNvSpPr>
          <p:nvPr>
            <p:ph idx="1"/>
          </p:nvPr>
        </p:nvSpPr>
        <p:spPr>
          <a:xfrm>
            <a:off x="533400" y="2332037"/>
            <a:ext cx="8305800" cy="4144963"/>
          </a:xfrm>
        </p:spPr>
        <p:txBody>
          <a:bodyPr>
            <a:normAutofit/>
          </a:bodyPr>
          <a:lstStyle/>
          <a:p>
            <a:pPr algn="just" rtl="1"/>
            <a:r>
              <a:rPr lang="ar-LB" sz="2200" b="1" dirty="0" smtClean="0">
                <a:solidFill>
                  <a:srgbClr val="00B0F0"/>
                </a:solidFill>
              </a:rPr>
              <a:t>الوظيفة التربوية وتظهرُ من خِلال ما يلي:</a:t>
            </a:r>
            <a:endParaRPr lang="ar-SA" sz="2200" b="1" dirty="0" smtClean="0">
              <a:solidFill>
                <a:srgbClr val="00B0F0"/>
              </a:solidFill>
            </a:endParaRPr>
          </a:p>
          <a:p>
            <a:pPr algn="just" rtl="1">
              <a:buNone/>
            </a:pPr>
            <a:endParaRPr lang="ar-SA" sz="2200" b="1" dirty="0" smtClean="0">
              <a:solidFill>
                <a:srgbClr val="00B0F0"/>
              </a:solidFill>
            </a:endParaRPr>
          </a:p>
          <a:p>
            <a:pPr algn="just" rtl="1">
              <a:buNone/>
            </a:pPr>
            <a:r>
              <a:rPr lang="ar-SA" sz="2200" b="1" dirty="0" smtClean="0"/>
              <a:t>1</a:t>
            </a:r>
            <a:r>
              <a:rPr lang="ar-LB" sz="2200" dirty="0" smtClean="0"/>
              <a:t>- الاهتمام بِتكامل نُمُو الطفل جِسميَّاً ونفسيَّاً وعاطفيَّاً وعقليَّاً واجتماعيَّاً، حتَّى تعدُّه للحياة في مُجتمعه وبيئته كمُواطنٍ صالحٍ، فيتذوَّق ويُقدِّر </a:t>
            </a:r>
            <a:r>
              <a:rPr lang="ar-LB" sz="2200" dirty="0" err="1" smtClean="0"/>
              <a:t>المُوسيقا</a:t>
            </a:r>
            <a:r>
              <a:rPr lang="ar-LB" sz="2200" dirty="0" smtClean="0"/>
              <a:t> الجيِّدة، ويشعر بِالناحية الجَماليَّة فيها ويتأثَّر </a:t>
            </a:r>
            <a:r>
              <a:rPr lang="ar-LB" sz="2200" dirty="0" err="1" smtClean="0"/>
              <a:t>بها</a:t>
            </a:r>
            <a:r>
              <a:rPr lang="ar-LB" sz="2200" dirty="0" smtClean="0"/>
              <a:t>، وفي مراحل الطُّفولة الأُولى نستطيع تحقيق هدفنا هذا عن طريق القِصَص الحَركيَّة والألعاب المُوسيقيَّة الهادفة تربويَّاً، ومن مضمون أغاني الطُّفولة والأناشيد المُناسبة لِكلِّ صِنف. </a:t>
            </a:r>
            <a:endParaRPr lang="en-US" sz="2200" dirty="0" smtClean="0"/>
          </a:p>
          <a:p>
            <a:pPr algn="just" rtl="1">
              <a:buNone/>
            </a:pPr>
            <a:r>
              <a:rPr lang="ar-SA" sz="2200" dirty="0" smtClean="0"/>
              <a:t>2</a:t>
            </a:r>
            <a:r>
              <a:rPr lang="ar-LB" sz="2200" dirty="0" smtClean="0"/>
              <a:t>- إفادة باقي المواد الدراسيَّة بِما يزيدها ثَراء.</a:t>
            </a:r>
            <a:endParaRPr lang="en-US" sz="2200" dirty="0" smtClean="0"/>
          </a:p>
          <a:p>
            <a:pPr algn="just" rtl="1">
              <a:buNone/>
            </a:pPr>
            <a:r>
              <a:rPr lang="ar-LB" sz="2200" dirty="0" smtClean="0"/>
              <a:t>3- أنَّ </a:t>
            </a:r>
            <a:r>
              <a:rPr lang="ar-LB" sz="2200" dirty="0" err="1" smtClean="0"/>
              <a:t>المُوسيقا</a:t>
            </a:r>
            <a:r>
              <a:rPr lang="ar-LB" sz="2200" dirty="0" smtClean="0"/>
              <a:t> مصدراً من المصادر التي تُحبِّب الطفل في المدرسة وتجذبه إليها.</a:t>
            </a:r>
            <a:endParaRPr lang="en-US" sz="2200" dirty="0" smtClean="0"/>
          </a:p>
          <a:p>
            <a:pPr algn="just" rtl="1">
              <a:buNone/>
            </a:pPr>
            <a:r>
              <a:rPr lang="ar-LB" sz="2200" dirty="0" smtClean="0"/>
              <a:t>4- أنَّ </a:t>
            </a:r>
            <a:r>
              <a:rPr lang="ar-LB" sz="2200" dirty="0" err="1" smtClean="0"/>
              <a:t>المُوسيقا</a:t>
            </a:r>
            <a:r>
              <a:rPr lang="ar-LB" sz="2200" dirty="0" smtClean="0"/>
              <a:t> تُنمِّي الوعي الاجتماعي والقومي والدِّيني في نفس الطِّفل.</a:t>
            </a:r>
            <a:endParaRPr lang="en-US" sz="2200" dirty="0" smtClean="0"/>
          </a:p>
          <a:p>
            <a:pPr algn="just" rtl="1"/>
            <a:endParaRPr lang="en-US" b="1" dirty="0"/>
          </a:p>
        </p:txBody>
      </p:sp>
      <p:sp>
        <p:nvSpPr>
          <p:cNvPr id="8" name="عنوان 3"/>
          <p:cNvSpPr>
            <a:spLocks noGrp="1"/>
          </p:cNvSpPr>
          <p:nvPr>
            <p:ph type="title"/>
          </p:nvPr>
        </p:nvSpPr>
        <p:spPr>
          <a:xfrm>
            <a:off x="914400" y="914400"/>
            <a:ext cx="8229600" cy="1143000"/>
          </a:xfrm>
        </p:spPr>
        <p:txBody>
          <a:bodyPr>
            <a:noAutofit/>
          </a:bodyPr>
          <a:lstStyle/>
          <a:p>
            <a:pPr algn="r"/>
            <a:r>
              <a:rPr lang="ar-SA" sz="3200" b="1" dirty="0" smtClean="0"/>
              <a:t/>
            </a:r>
            <a:br>
              <a:rPr lang="ar-SA" sz="3200" b="1" dirty="0" smtClean="0"/>
            </a:br>
            <a:r>
              <a:rPr lang="ar-LB" sz="3200" b="1" dirty="0" smtClean="0"/>
              <a:t> </a:t>
            </a:r>
            <a:r>
              <a:rPr lang="ar-SA" sz="3200" b="1" dirty="0" smtClean="0"/>
              <a:t/>
            </a:r>
            <a:br>
              <a:rPr lang="ar-SA" sz="3200" b="1" dirty="0" smtClean="0"/>
            </a:br>
            <a:r>
              <a:rPr lang="ar-LB" sz="4800" b="1" dirty="0" smtClean="0">
                <a:solidFill>
                  <a:srgbClr val="FF0000"/>
                </a:solidFill>
              </a:rPr>
              <a:t> </a:t>
            </a:r>
            <a:r>
              <a:rPr lang="ar-LB" sz="2800" b="1" dirty="0" smtClean="0">
                <a:solidFill>
                  <a:srgbClr val="00B050"/>
                </a:solidFill>
              </a:rPr>
              <a:t>أظهرت الدِّراسة أنَّ </a:t>
            </a:r>
            <a:r>
              <a:rPr lang="ar-LB" sz="2800" b="1" dirty="0" err="1" smtClean="0">
                <a:solidFill>
                  <a:srgbClr val="00B050"/>
                </a:solidFill>
              </a:rPr>
              <a:t>المُوسيقا</a:t>
            </a:r>
            <a:r>
              <a:rPr lang="ar-LB" sz="2800" b="1" dirty="0" smtClean="0">
                <a:solidFill>
                  <a:srgbClr val="00B050"/>
                </a:solidFill>
              </a:rPr>
              <a:t> لها وظيفتين أساسيَّتين في تطوُّر نُمُوِّ وعي الطفل وتنشئته تربوياً، وظيفة تربويَّة وأخرى فنيَّة: </a:t>
            </a:r>
            <a:r>
              <a:rPr lang="en-US" sz="4800" dirty="0" smtClean="0"/>
              <a:t/>
            </a:r>
            <a:br>
              <a:rPr lang="en-US" sz="4800" dirty="0" smtClean="0"/>
            </a:br>
            <a:endParaRPr lang="ar-SA" sz="4800" dirty="0"/>
          </a:p>
        </p:txBody>
      </p:sp>
      <p:sp>
        <p:nvSpPr>
          <p:cNvPr id="5" name="مستطيل 4"/>
          <p:cNvSpPr/>
          <p:nvPr/>
        </p:nvSpPr>
        <p:spPr>
          <a:xfrm>
            <a:off x="2646049" y="609600"/>
            <a:ext cx="4750018" cy="584775"/>
          </a:xfrm>
          <a:prstGeom prst="rect">
            <a:avLst/>
          </a:prstGeom>
        </p:spPr>
        <p:txBody>
          <a:bodyPr wrap="none">
            <a:spAutoFit/>
          </a:bodyPr>
          <a:lstStyle/>
          <a:p>
            <a:pPr algn="r" rtl="1"/>
            <a:r>
              <a:rPr lang="ar-LB" sz="3200" b="1" dirty="0" smtClean="0"/>
              <a:t>نتائج الدراسة وتحليلها ومناقشتها </a:t>
            </a:r>
            <a:endParaRPr lang="en-US"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825500" y="-169863"/>
            <a:ext cx="10796588" cy="7199313"/>
          </a:xfrm>
          <a:prstGeom prst="rect">
            <a:avLst/>
          </a:prstGeom>
          <a:noFill/>
        </p:spPr>
      </p:pic>
      <p:sp>
        <p:nvSpPr>
          <p:cNvPr id="8" name="عنوان 3"/>
          <p:cNvSpPr>
            <a:spLocks noGrp="1"/>
          </p:cNvSpPr>
          <p:nvPr>
            <p:ph type="title" idx="4294967295"/>
          </p:nvPr>
        </p:nvSpPr>
        <p:spPr>
          <a:xfrm>
            <a:off x="914400" y="914400"/>
            <a:ext cx="8229600" cy="1143000"/>
          </a:xfrm>
        </p:spPr>
        <p:txBody>
          <a:bodyPr>
            <a:noAutofit/>
          </a:bodyPr>
          <a:lstStyle/>
          <a:p>
            <a:pPr algn="r"/>
            <a:r>
              <a:rPr lang="ar-SA" sz="3200" b="1" dirty="0" smtClean="0"/>
              <a:t/>
            </a:r>
            <a:br>
              <a:rPr lang="ar-SA" sz="3200" b="1" dirty="0" smtClean="0"/>
            </a:br>
            <a:r>
              <a:rPr lang="ar-SA" sz="3200" b="1" dirty="0" smtClean="0"/>
              <a:t/>
            </a:r>
            <a:br>
              <a:rPr lang="ar-SA" sz="3200" b="1" dirty="0" smtClean="0"/>
            </a:br>
            <a:r>
              <a:rPr lang="en-US" sz="4800" dirty="0" smtClean="0"/>
              <a:t/>
            </a:r>
            <a:br>
              <a:rPr lang="en-US" sz="4800" dirty="0" smtClean="0"/>
            </a:br>
            <a:endParaRPr lang="ar-SA" sz="4800" dirty="0"/>
          </a:p>
        </p:txBody>
      </p:sp>
      <p:sp>
        <p:nvSpPr>
          <p:cNvPr id="5" name="مستطيل 4"/>
          <p:cNvSpPr/>
          <p:nvPr/>
        </p:nvSpPr>
        <p:spPr>
          <a:xfrm>
            <a:off x="762000" y="1600200"/>
            <a:ext cx="7848600" cy="4401205"/>
          </a:xfrm>
          <a:prstGeom prst="rect">
            <a:avLst/>
          </a:prstGeom>
        </p:spPr>
        <p:txBody>
          <a:bodyPr wrap="square">
            <a:spAutoFit/>
          </a:bodyPr>
          <a:lstStyle/>
          <a:p>
            <a:pPr algn="r"/>
            <a:r>
              <a:rPr lang="ar-LB" sz="2000" b="1" dirty="0" smtClean="0">
                <a:solidFill>
                  <a:srgbClr val="00B0F0"/>
                </a:solidFill>
              </a:rPr>
              <a:t>الوظيفة الفنيَّة وتظهرُ من خِلال ما يلي:</a:t>
            </a:r>
            <a:endParaRPr lang="ar-SA" sz="2000" b="1" dirty="0" smtClean="0">
              <a:solidFill>
                <a:srgbClr val="00B0F0"/>
              </a:solidFill>
            </a:endParaRPr>
          </a:p>
          <a:p>
            <a:pPr algn="r">
              <a:buNone/>
            </a:pPr>
            <a:endParaRPr lang="en-US" sz="2000" dirty="0" smtClean="0"/>
          </a:p>
          <a:p>
            <a:pPr algn="just" rtl="1">
              <a:buNone/>
            </a:pPr>
            <a:r>
              <a:rPr lang="ar-LB" sz="2000" dirty="0" smtClean="0"/>
              <a:t>1- تنمية الإدراك الحِسِّي وخاصَّة الانتباه والحَركة عِند الطفل، مُنذ نشأته الأُولى في حياته المدرسية عن طريق الإيقاع والنَّغم.</a:t>
            </a:r>
            <a:endParaRPr lang="en-US" sz="2000" dirty="0" smtClean="0"/>
          </a:p>
          <a:p>
            <a:pPr algn="just" rtl="1">
              <a:buNone/>
            </a:pPr>
            <a:r>
              <a:rPr lang="ar-LB" sz="2000" dirty="0" smtClean="0"/>
              <a:t>2- تربية الحاسَّة السَّمعيَّة لإدراك العناصر المُوسيقيَّة، وتنمية الذَّوق المُوسيقي السَّليم. </a:t>
            </a:r>
            <a:endParaRPr lang="en-US" sz="2000" dirty="0" smtClean="0"/>
          </a:p>
          <a:p>
            <a:pPr algn="just" rtl="1">
              <a:buNone/>
            </a:pPr>
            <a:r>
              <a:rPr lang="ar-LB" sz="2000" dirty="0" smtClean="0"/>
              <a:t>3- خلق الجوِّ المُناسب لِتربية الإدراك السَّمعي لَدى تلاميذ هذه المرحلة، والتدرُّج بِهم إلى مُستوى التذوُّق المُوسيقي المبني على الفهم والإدراك.</a:t>
            </a:r>
            <a:endParaRPr lang="en-US" sz="2000" dirty="0" smtClean="0"/>
          </a:p>
          <a:p>
            <a:pPr algn="just" rtl="1">
              <a:buNone/>
            </a:pPr>
            <a:r>
              <a:rPr lang="ar-LB" sz="2000" dirty="0" smtClean="0"/>
              <a:t>4-  تعريف الطفل بِعناصر اللغة المُوسيقيَّة قِراءة وكِتابة بِصورةٍ مُبسَّطة.</a:t>
            </a:r>
            <a:endParaRPr lang="en-US" sz="2000" dirty="0" smtClean="0"/>
          </a:p>
          <a:p>
            <a:pPr algn="just" rtl="1">
              <a:buNone/>
            </a:pPr>
            <a:r>
              <a:rPr lang="ar-LB" sz="2000" dirty="0" smtClean="0"/>
              <a:t>5- غرس عادات سُلوكيَّة سليمة لِلاستماع عِند الطفل.</a:t>
            </a:r>
            <a:endParaRPr lang="en-US" sz="2000" dirty="0" smtClean="0"/>
          </a:p>
          <a:p>
            <a:pPr algn="just" rtl="1">
              <a:buNone/>
            </a:pPr>
            <a:r>
              <a:rPr lang="ar-LB" sz="2000" dirty="0" smtClean="0"/>
              <a:t>6- آداب الاستماع والعمل على مُمارستها.</a:t>
            </a:r>
            <a:endParaRPr lang="en-US" sz="2000" dirty="0" smtClean="0"/>
          </a:p>
          <a:p>
            <a:pPr algn="just" rtl="1">
              <a:buNone/>
            </a:pPr>
            <a:r>
              <a:rPr lang="ar-LB" sz="2000" dirty="0" smtClean="0"/>
              <a:t>7- العمل على الارتفاع بِمُستوى الوعي الفنِّي المُوسيقي لَدى أبناء الشَّعب، مُمثِّلاً في تلاميذ المرحلة الابتدائية بإكسابهم الصِّفات التي تُنمِّي فيهم القُدرة على الاستماع الواعي.</a:t>
            </a:r>
            <a:endParaRPr lang="en-US" sz="2000" dirty="0" smtClean="0"/>
          </a:p>
          <a:p>
            <a:pPr algn="just" rtl="1">
              <a:buNone/>
            </a:pPr>
            <a:r>
              <a:rPr lang="ar-LB" sz="2000" dirty="0" smtClean="0"/>
              <a:t>8- الكشف عن ذوي الاستعداد والمواهب المُوسيقيَّة في سِنٍّ مُبْكِرةٍ، والعِناية بِهم وتوجيههم مُوسيقياً. </a:t>
            </a: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عنوان 3"/>
          <p:cNvSpPr>
            <a:spLocks noGrp="1"/>
          </p:cNvSpPr>
          <p:nvPr>
            <p:ph type="title" idx="4294967295"/>
          </p:nvPr>
        </p:nvSpPr>
        <p:spPr>
          <a:xfrm>
            <a:off x="914400" y="914400"/>
            <a:ext cx="8229600" cy="1143000"/>
          </a:xfrm>
        </p:spPr>
        <p:txBody>
          <a:bodyPr>
            <a:noAutofit/>
          </a:bodyPr>
          <a:lstStyle/>
          <a:p>
            <a:pPr algn="r"/>
            <a:r>
              <a:rPr lang="ar-SA" sz="3200" b="1" dirty="0" smtClean="0"/>
              <a:t/>
            </a:r>
            <a:br>
              <a:rPr lang="ar-SA" sz="3200" b="1" dirty="0" smtClean="0"/>
            </a:br>
            <a:r>
              <a:rPr lang="ar-SA" sz="3200" b="1" dirty="0" smtClean="0"/>
              <a:t/>
            </a:r>
            <a:br>
              <a:rPr lang="ar-SA" sz="3200" b="1" dirty="0" smtClean="0"/>
            </a:br>
            <a:r>
              <a:rPr lang="en-US" sz="4800" dirty="0" smtClean="0"/>
              <a:t/>
            </a:r>
            <a:br>
              <a:rPr lang="en-US" sz="4800" dirty="0" smtClean="0"/>
            </a:br>
            <a:endParaRPr lang="ar-SA" sz="4800" dirty="0"/>
          </a:p>
        </p:txBody>
      </p:sp>
      <p:sp>
        <p:nvSpPr>
          <p:cNvPr id="5" name="مستطيل 4"/>
          <p:cNvSpPr/>
          <p:nvPr/>
        </p:nvSpPr>
        <p:spPr>
          <a:xfrm>
            <a:off x="914400" y="1295400"/>
            <a:ext cx="7620000" cy="5324535"/>
          </a:xfrm>
          <a:prstGeom prst="rect">
            <a:avLst/>
          </a:prstGeom>
        </p:spPr>
        <p:txBody>
          <a:bodyPr wrap="square">
            <a:spAutoFit/>
          </a:bodyPr>
          <a:lstStyle/>
          <a:p>
            <a:pPr algn="r" rtl="1"/>
            <a:r>
              <a:rPr lang="ar-LB" sz="2000" b="1" dirty="0" smtClean="0">
                <a:solidFill>
                  <a:srgbClr val="00B0F0"/>
                </a:solidFill>
              </a:rPr>
              <a:t>النتائج التي تتعلَّق بالهدف الأوَّل: </a:t>
            </a:r>
            <a:r>
              <a:rPr lang="ar-LB" sz="2000" b="1" dirty="0" smtClean="0">
                <a:solidFill>
                  <a:srgbClr val="00B0F0"/>
                </a:solidFill>
              </a:rPr>
              <a:t>(دور </a:t>
            </a:r>
            <a:r>
              <a:rPr lang="ar-LB" sz="2000" b="1" dirty="0" err="1" smtClean="0">
                <a:solidFill>
                  <a:srgbClr val="00B0F0"/>
                </a:solidFill>
              </a:rPr>
              <a:t>الموسيقا</a:t>
            </a:r>
            <a:r>
              <a:rPr lang="ar-LB" sz="2000" b="1" dirty="0" smtClean="0">
                <a:solidFill>
                  <a:srgbClr val="00B0F0"/>
                </a:solidFill>
              </a:rPr>
              <a:t> الرِّيادي في تنشئة الأطفال وتطوير نُموهم </a:t>
            </a:r>
            <a:r>
              <a:rPr lang="ar-LB" sz="2000" b="1" dirty="0" smtClean="0">
                <a:solidFill>
                  <a:srgbClr val="00B0F0"/>
                </a:solidFill>
              </a:rPr>
              <a:t>تربويَّاً):</a:t>
            </a:r>
            <a:r>
              <a:rPr lang="ar-SA" sz="2000" dirty="0" smtClean="0"/>
              <a:t>     </a:t>
            </a:r>
            <a:endParaRPr lang="ar-SA" sz="2000" dirty="0" smtClean="0"/>
          </a:p>
          <a:p>
            <a:pPr algn="just">
              <a:buNone/>
            </a:pPr>
            <a:r>
              <a:rPr lang="ar-LB" sz="2000" dirty="0" smtClean="0"/>
              <a:t>أظهرت الدِّراسة أنَّ المُوسيقا لها تأثيرٍ كبير </a:t>
            </a:r>
            <a:r>
              <a:rPr lang="ar-LB" sz="2000" dirty="0" err="1" smtClean="0"/>
              <a:t>ف</a:t>
            </a:r>
            <a:r>
              <a:rPr lang="ar-SA" sz="2000" dirty="0" smtClean="0"/>
              <a:t>ـــ</a:t>
            </a:r>
            <a:r>
              <a:rPr lang="ar-LB" sz="2000" dirty="0" smtClean="0"/>
              <a:t>ي تكوي</a:t>
            </a:r>
            <a:r>
              <a:rPr lang="ar-SA" sz="2000" dirty="0" smtClean="0"/>
              <a:t>ـــ</a:t>
            </a:r>
            <a:r>
              <a:rPr lang="ar-LB" sz="2000" dirty="0" smtClean="0"/>
              <a:t>ن</a:t>
            </a:r>
            <a:r>
              <a:rPr lang="ar-SA" sz="2000" dirty="0" smtClean="0"/>
              <a:t> </a:t>
            </a:r>
            <a:r>
              <a:rPr lang="ar-LB" sz="2000" dirty="0" smtClean="0"/>
              <a:t>الشَّخصيَّ</a:t>
            </a:r>
            <a:r>
              <a:rPr lang="ar-SA" sz="2000" dirty="0" smtClean="0"/>
              <a:t>ـــ</a:t>
            </a:r>
            <a:r>
              <a:rPr lang="ar-LB" sz="2000" dirty="0" smtClean="0"/>
              <a:t>ة</a:t>
            </a:r>
            <a:r>
              <a:rPr lang="ar-SA" sz="2000" dirty="0" smtClean="0"/>
              <a:t> </a:t>
            </a:r>
            <a:r>
              <a:rPr lang="ar-LB" sz="2000" dirty="0" smtClean="0"/>
              <a:t>المُتزنة </a:t>
            </a:r>
            <a:r>
              <a:rPr lang="ar-LB" sz="2000" dirty="0" smtClean="0"/>
              <a:t>المُتناسقة، وكذلك في تنمية ملكة الخلق والابتكار، فقد جعلت إلى جانب الهندسة والحِساب والفلك، وكانت المُوسيقا مظهراً من مظاهر الرُّقي والثقافة، وجعل الحياة الإنسانية إلى آفاق أسمى وأفضل، ولها دورٌ فعَّالٌ في تنمية ملكاته الفنِّية، وتعمل على تكوين الشَّخصية المُتسقة، وأنَّ الفن </a:t>
            </a:r>
            <a:r>
              <a:rPr lang="ar-LB" sz="2000" dirty="0" err="1" smtClean="0"/>
              <a:t>والموسيقا</a:t>
            </a:r>
            <a:r>
              <a:rPr lang="ar-LB" sz="2000" dirty="0" smtClean="0"/>
              <a:t> مِحور تكوين الطفل في المرحلة الأولى من حياته التعليمية، حتى ينال كلِّ طفلٍ النُّمو الوُجداني الكامل، وأنَّ عُنصر الإيقاع بِمثابة تيَّارٍ مُستمرٍّ لِتنمية التَّناسق والتَّوازن النَّفسي والعضلي لِلفرد عن طريق الحركات الإيقاعيَّة، وأنَّ المُوسيقا على مرِّ العُصور القديمة والوُسطى والحَديثة، كانت لها مكانتها كأداةٍ يُنظر إليها نظرة دقيقة في تربية النَّشء، </a:t>
            </a:r>
            <a:r>
              <a:rPr lang="ar-LB" sz="2000" dirty="0" err="1" smtClean="0"/>
              <a:t>و</a:t>
            </a:r>
            <a:r>
              <a:rPr lang="ar-SA" sz="2000" dirty="0" smtClean="0"/>
              <a:t>أنَّ </a:t>
            </a:r>
            <a:r>
              <a:rPr lang="ar-SA" sz="2000" dirty="0" err="1" smtClean="0"/>
              <a:t>للمُوسيقا</a:t>
            </a:r>
            <a:r>
              <a:rPr lang="ar-SA" sz="2000" dirty="0" smtClean="0"/>
              <a:t> قُدرة غنيّة وإمكانات تربويَّة خاصَّة في تشكيل شخصيَّة الطفل، كما تتميّز المُوسيقا بِقُدرتها على التأثير في أدقِّ انفعالات الإنسان والتَّعبير عن أحاسيسه وعواطفه ومُصاحبته في أغلبِ لَحظاتِ وُجودهِ مُشيرة بِذلك إلى ارتباط الطفل </a:t>
            </a:r>
            <a:r>
              <a:rPr lang="ar-SA" sz="2000" dirty="0" err="1" smtClean="0"/>
              <a:t>بالمُوسيقا</a:t>
            </a:r>
            <a:r>
              <a:rPr lang="ar-SA" sz="2000" dirty="0" smtClean="0"/>
              <a:t> بِدءاً من إنصاته لدقَّات قلب أُمِّه، وأوضحت الدَّراسة أنَّ شخصيَّة الطفل تتركَّب في عددٍ من المُكوِّنات الجِسميَّة والعقليَّة والانفعاليَّة والاجتماعيَّة تتفاعل مع بعضها البعض وتتبادل التَّأثيرات مُبيِّنة أنَّ المُوسيقا </a:t>
            </a:r>
            <a:r>
              <a:rPr lang="ar-SA" sz="2000" dirty="0" smtClean="0"/>
              <a:t>تتميَّـــز بِقُدرتهـــا المُدهشـــة علـــى تنــمية المُكوِّنـــات </a:t>
            </a:r>
            <a:r>
              <a:rPr lang="ar-SA" sz="2000" dirty="0" smtClean="0"/>
              <a:t>المُختلفة </a:t>
            </a:r>
            <a:r>
              <a:rPr lang="ar-SA" sz="2000" dirty="0" smtClean="0"/>
              <a:t>لِشخصيَّـــة </a:t>
            </a:r>
            <a:r>
              <a:rPr lang="ar-SA" sz="2000" dirty="0" smtClean="0"/>
              <a:t>الطفل</a:t>
            </a:r>
            <a:r>
              <a:rPr lang="ar-SA" sz="2000" dirty="0" smtClean="0"/>
              <a:t>.                               </a:t>
            </a:r>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عنوان 3"/>
          <p:cNvSpPr>
            <a:spLocks noGrp="1"/>
          </p:cNvSpPr>
          <p:nvPr>
            <p:ph type="title" idx="4294967295"/>
          </p:nvPr>
        </p:nvSpPr>
        <p:spPr>
          <a:xfrm>
            <a:off x="0" y="273050"/>
            <a:ext cx="3008313" cy="1162050"/>
          </a:xfrm>
        </p:spPr>
        <p:txBody>
          <a:bodyPr>
            <a:noAutofit/>
          </a:bodyPr>
          <a:lstStyle/>
          <a:p>
            <a:pPr algn="r"/>
            <a:r>
              <a:rPr lang="ar-SA" sz="3200" b="1" dirty="0" smtClean="0"/>
              <a:t/>
            </a:r>
            <a:br>
              <a:rPr lang="ar-SA" sz="3200" b="1" dirty="0" smtClean="0"/>
            </a:br>
            <a:r>
              <a:rPr lang="ar-SA" sz="3200" b="1" dirty="0" smtClean="0"/>
              <a:t/>
            </a:r>
            <a:br>
              <a:rPr lang="ar-SA" sz="3200" b="1" dirty="0" smtClean="0"/>
            </a:br>
            <a:r>
              <a:rPr lang="en-US" sz="4800" dirty="0" smtClean="0"/>
              <a:t/>
            </a:r>
            <a:br>
              <a:rPr lang="en-US" sz="4800" dirty="0" smtClean="0"/>
            </a:br>
            <a:endParaRPr lang="ar-SA" sz="4800" dirty="0"/>
          </a:p>
        </p:txBody>
      </p:sp>
      <p:sp>
        <p:nvSpPr>
          <p:cNvPr id="7" name="مستطيل 6"/>
          <p:cNvSpPr/>
          <p:nvPr/>
        </p:nvSpPr>
        <p:spPr>
          <a:xfrm>
            <a:off x="762000" y="1219200"/>
            <a:ext cx="7772400" cy="4647426"/>
          </a:xfrm>
          <a:prstGeom prst="rect">
            <a:avLst/>
          </a:prstGeom>
        </p:spPr>
        <p:txBody>
          <a:bodyPr wrap="square">
            <a:spAutoFit/>
          </a:bodyPr>
          <a:lstStyle/>
          <a:p>
            <a:pPr algn="r"/>
            <a:r>
              <a:rPr lang="ar-LB" b="1" dirty="0" smtClean="0">
                <a:solidFill>
                  <a:srgbClr val="00B0F0"/>
                </a:solidFill>
              </a:rPr>
              <a:t>النتائج التي تتعلَّق بِالهدف الثاني: (كيف </a:t>
            </a:r>
            <a:r>
              <a:rPr lang="ar-JO" b="1" dirty="0" smtClean="0">
                <a:solidFill>
                  <a:srgbClr val="00B0F0"/>
                </a:solidFill>
              </a:rPr>
              <a:t>يُولدُ </a:t>
            </a:r>
            <a:r>
              <a:rPr lang="ar-LB" b="1" dirty="0" smtClean="0">
                <a:solidFill>
                  <a:srgbClr val="00B0F0"/>
                </a:solidFill>
              </a:rPr>
              <a:t>الإنسان مُوسيقيَّاً): </a:t>
            </a:r>
            <a:endParaRPr lang="en-US" dirty="0" smtClean="0">
              <a:solidFill>
                <a:srgbClr val="00B0F0"/>
              </a:solidFill>
            </a:endParaRPr>
          </a:p>
          <a:p>
            <a:pPr algn="r">
              <a:buNone/>
            </a:pPr>
            <a:r>
              <a:rPr lang="ar-SA" dirty="0" smtClean="0"/>
              <a:t>     </a:t>
            </a:r>
            <a:endParaRPr lang="ar-SA" sz="2000" dirty="0" smtClean="0"/>
          </a:p>
          <a:p>
            <a:pPr algn="just" rtl="1">
              <a:buNone/>
            </a:pPr>
            <a:r>
              <a:rPr lang="ar-LB" sz="2000" dirty="0" smtClean="0"/>
              <a:t>أظهرت </a:t>
            </a:r>
            <a:r>
              <a:rPr lang="ar-LB" sz="2000" dirty="0" smtClean="0"/>
              <a:t>الدِّراسة أنَّ </a:t>
            </a:r>
            <a:r>
              <a:rPr lang="ar-SA" sz="2000" b="1" dirty="0" smtClean="0"/>
              <a:t>المُوسيقا تغمرُ الحياة بِإيقاع الحركة، ورُوح التَّفاؤل والأمل، لأنَّ الإنسان يُولد مُوسيقياً في البِداية، ثم تتحوَّل هذه المُوسيقا إلى طاقات مُبدعة في مجالات مُتعدِّدة للعُلوم والفُنون، لتُثري أوجه الحياة المُختلفة بِالعمل المُنوَّع، ويظلُّ مع ذلك مُوسيقياً في مشاعره ونبضه وحركته وإيقاعه، حتى ولو تحوَّل إلى مُفكِّرٍ أو عالمٍ أو عاملٍ أو صانعٍ، لِأنَّ الإنسان له قلبٌ ينبض بإيقاع دقيق، وأعضاء تتكامل في حركاتٍ إيقاعيَّةٍ مُتعدِّدةٍ ومُتناسقةٍ، ما دام حيَّاً كما أنَّه يتغنَّى بِالحديث الجميل ذِي النَّبرات الرَّنانة، والجُمَل المُفيدة، والتَّعبير الحزين والمَرِح، والقويُّ والليِّن، والمُحِبُّ والمُخيف، فاللغة موسيقا وإيقاع، وهي تعبر عن أوركسترا الجسم البشري بكافة آلاته ونبضاته وعطاءاته، </a:t>
            </a:r>
            <a:r>
              <a:rPr lang="ar-SA" sz="2000" b="1" dirty="0" err="1" smtClean="0"/>
              <a:t>و</a:t>
            </a:r>
            <a:r>
              <a:rPr lang="ar-JO" sz="2000" dirty="0" smtClean="0"/>
              <a:t>كل إنسان له علاقة ما </a:t>
            </a:r>
            <a:r>
              <a:rPr lang="ar-JO" sz="2000" dirty="0" err="1" smtClean="0"/>
              <a:t>بالمُوسيقا</a:t>
            </a:r>
            <a:r>
              <a:rPr lang="ar-JO" sz="2000" dirty="0" smtClean="0"/>
              <a:t> ولو عاش طوال عمره لا يعرف </a:t>
            </a:r>
            <a:r>
              <a:rPr lang="ar-JO" sz="2000" dirty="0" err="1" smtClean="0"/>
              <a:t>المُوسيقا</a:t>
            </a:r>
            <a:r>
              <a:rPr lang="ar-JO" sz="2000" dirty="0" smtClean="0"/>
              <a:t>، فهو لا يعرف حقيقة أنَّ الإنسان مخلوق بالفطرةِ ليتفاعل مع النَّغم، فهو يتشرَّب </a:t>
            </a:r>
            <a:r>
              <a:rPr lang="ar-JO" sz="2000" dirty="0" err="1" smtClean="0"/>
              <a:t>المُوسيقا</a:t>
            </a:r>
            <a:r>
              <a:rPr lang="ar-JO" sz="2000" dirty="0" smtClean="0"/>
              <a:t> منذ تكوينه الجَنيني الأوَّل في بطن أُمِّه، وليس معنى هذا أنَّه يستمع إلى بيتهوفن </a:t>
            </a:r>
            <a:r>
              <a:rPr lang="ar-JO" sz="2000" dirty="0" err="1" smtClean="0"/>
              <a:t>ومُوتسارت</a:t>
            </a:r>
            <a:r>
              <a:rPr lang="ar-JO" sz="2000" dirty="0" smtClean="0"/>
              <a:t>، ولكن ضربات قلبه وضربات قلب أُمِّه هي وحدها </a:t>
            </a:r>
            <a:r>
              <a:rPr lang="ar-JO" sz="2000" dirty="0" err="1" smtClean="0"/>
              <a:t>مُوسيقا</a:t>
            </a:r>
            <a:r>
              <a:rPr lang="ar-JO" sz="2000" dirty="0" smtClean="0"/>
              <a:t> كافية، إلا أنَّه يمتصُّ </a:t>
            </a:r>
            <a:r>
              <a:rPr lang="ar-JO" sz="2000" dirty="0" err="1" smtClean="0"/>
              <a:t>مُوسيقا</a:t>
            </a:r>
            <a:r>
              <a:rPr lang="ar-JO" sz="2000" dirty="0" smtClean="0"/>
              <a:t> فعليَّة من العالم الخارجي، وأنَّ</a:t>
            </a:r>
            <a:r>
              <a:rPr lang="ar-SA" sz="2000" dirty="0" smtClean="0"/>
              <a:t> </a:t>
            </a:r>
            <a:r>
              <a:rPr lang="ar-SA" sz="2000" dirty="0" err="1" smtClean="0"/>
              <a:t>الموسيقا</a:t>
            </a:r>
            <a:r>
              <a:rPr lang="ar-SA" sz="2000" dirty="0" smtClean="0"/>
              <a:t> من بين الهبات الفطرية التي تغدق الطبيعة على كلَّ طفلٍ وليدٍ في عالمنا هذا، دُون أنْ تُفرِّق بين جِنسٍ أو </a:t>
            </a:r>
            <a:r>
              <a:rPr lang="ar-SA" sz="2000" dirty="0" smtClean="0"/>
              <a:t>لونٍ.</a:t>
            </a:r>
            <a:endParaRPr lang="ar-SA"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1"/>
            <a:ext cx="9144000" cy="6705600"/>
          </a:xfrm>
          <a:prstGeom prst="rect">
            <a:avLst/>
          </a:prstGeom>
          <a:noFill/>
        </p:spPr>
      </p:pic>
      <p:sp>
        <p:nvSpPr>
          <p:cNvPr id="8" name="عنوان 3"/>
          <p:cNvSpPr>
            <a:spLocks noGrp="1"/>
          </p:cNvSpPr>
          <p:nvPr>
            <p:ph type="title" idx="4294967295"/>
          </p:nvPr>
        </p:nvSpPr>
        <p:spPr>
          <a:xfrm>
            <a:off x="914400" y="914400"/>
            <a:ext cx="8229600" cy="1143000"/>
          </a:xfrm>
        </p:spPr>
        <p:txBody>
          <a:bodyPr>
            <a:noAutofit/>
          </a:bodyPr>
          <a:lstStyle/>
          <a:p>
            <a:pPr algn="r"/>
            <a:r>
              <a:rPr lang="ar-SA" sz="3200" b="1" dirty="0" smtClean="0"/>
              <a:t/>
            </a:r>
            <a:br>
              <a:rPr lang="ar-SA" sz="3200" b="1" dirty="0" smtClean="0"/>
            </a:br>
            <a:r>
              <a:rPr lang="ar-SA" sz="3200" b="1" dirty="0" smtClean="0"/>
              <a:t/>
            </a:r>
            <a:br>
              <a:rPr lang="ar-SA" sz="3200" b="1" dirty="0" smtClean="0"/>
            </a:br>
            <a:r>
              <a:rPr lang="en-US" sz="4800" dirty="0" smtClean="0"/>
              <a:t/>
            </a:r>
            <a:br>
              <a:rPr lang="en-US" sz="4800" dirty="0" smtClean="0"/>
            </a:br>
            <a:endParaRPr lang="ar-SA" sz="4800" dirty="0"/>
          </a:p>
        </p:txBody>
      </p:sp>
      <p:sp>
        <p:nvSpPr>
          <p:cNvPr id="5" name="مستطيل 4"/>
          <p:cNvSpPr/>
          <p:nvPr/>
        </p:nvSpPr>
        <p:spPr>
          <a:xfrm>
            <a:off x="1066800" y="1143000"/>
            <a:ext cx="7391400" cy="4247317"/>
          </a:xfrm>
          <a:prstGeom prst="rect">
            <a:avLst/>
          </a:prstGeom>
        </p:spPr>
        <p:txBody>
          <a:bodyPr wrap="square">
            <a:spAutoFit/>
          </a:bodyPr>
          <a:lstStyle/>
          <a:p>
            <a:pPr algn="r"/>
            <a:r>
              <a:rPr lang="ar-LB" sz="1600" b="1" dirty="0" smtClean="0">
                <a:solidFill>
                  <a:srgbClr val="00B0F0"/>
                </a:solidFill>
              </a:rPr>
              <a:t>ا</a:t>
            </a:r>
            <a:r>
              <a:rPr lang="ar-LB" b="1" dirty="0" smtClean="0">
                <a:solidFill>
                  <a:srgbClr val="00B0F0"/>
                </a:solidFill>
              </a:rPr>
              <a:t>لنتائج التي تتعلَّق بالهدف الثالث: (أثر </a:t>
            </a:r>
            <a:r>
              <a:rPr lang="ar-LB" b="1" dirty="0" err="1" smtClean="0">
                <a:solidFill>
                  <a:srgbClr val="00B0F0"/>
                </a:solidFill>
              </a:rPr>
              <a:t>الموسيقا</a:t>
            </a:r>
            <a:r>
              <a:rPr lang="ar-LB" b="1" dirty="0" smtClean="0">
                <a:solidFill>
                  <a:srgbClr val="00B0F0"/>
                </a:solidFill>
              </a:rPr>
              <a:t> على نُمُوِّ شخصيَّة الطفل وإثراء تعلُّمه وتنمية ذكائه): </a:t>
            </a:r>
            <a:endParaRPr lang="en-US" dirty="0" smtClean="0">
              <a:solidFill>
                <a:srgbClr val="00B0F0"/>
              </a:solidFill>
            </a:endParaRPr>
          </a:p>
          <a:p>
            <a:pPr algn="r">
              <a:buNone/>
            </a:pPr>
            <a:r>
              <a:rPr lang="ar-SA" dirty="0" smtClean="0"/>
              <a:t>     </a:t>
            </a:r>
          </a:p>
          <a:p>
            <a:pPr algn="just" rtl="1">
              <a:buNone/>
            </a:pPr>
            <a:r>
              <a:rPr lang="ar-LB" dirty="0" smtClean="0"/>
              <a:t>إ</a:t>
            </a:r>
            <a:r>
              <a:rPr lang="ar-SA" dirty="0" smtClean="0"/>
              <a:t>نَّ </a:t>
            </a:r>
            <a:r>
              <a:rPr lang="ar-JO" dirty="0" err="1" smtClean="0"/>
              <a:t>المُوسيقا</a:t>
            </a:r>
            <a:r>
              <a:rPr lang="ar-JO" dirty="0" smtClean="0"/>
              <a:t> أهمُّ المُؤثِّرات السَّمعية التي لاقت اهتماماً بالغاً من حيث تأثيراتها الفسيولوجية والنفسية والعصبيَّة والصِّحيَّة، </a:t>
            </a:r>
            <a:r>
              <a:rPr lang="ar-SA" dirty="0" smtClean="0"/>
              <a:t>وكانت دراسة تأثيرات المُوسيقا على العقلِ والدِّماغ من المواضيع ذات الأهميَّة الكبيرة، فقد تمَّت دراسة الترابط بين المُوسيقا والصِّحة الجَسديَّة والعقلية للبشرِ، وأَنّ المُوسيقا لَها تأثيرات إيجابية على دِماغ البشر، وأنَّها</a:t>
            </a:r>
            <a:r>
              <a:rPr lang="ar-SA" b="1" dirty="0" smtClean="0"/>
              <a:t> </a:t>
            </a:r>
            <a:r>
              <a:rPr lang="ar-SA" dirty="0" smtClean="0"/>
              <a:t>لونٌ من ألوان التَّعبير الإنساني، فقد يتمُّ التَّعبير فيها </a:t>
            </a:r>
            <a:r>
              <a:rPr lang="ar-SA" dirty="0" err="1" smtClean="0"/>
              <a:t>وبها</a:t>
            </a:r>
            <a:r>
              <a:rPr lang="ar-SA" dirty="0" smtClean="0"/>
              <a:t> عن خلجات القلب المُتألم الحزين، وكذلك عن النَّفس المرحة، وفي </a:t>
            </a:r>
            <a:r>
              <a:rPr lang="ar-SA" dirty="0" err="1" smtClean="0"/>
              <a:t>الموسيقا</a:t>
            </a:r>
            <a:r>
              <a:rPr lang="ar-SA" dirty="0" smtClean="0"/>
              <a:t> قد يأتي المرء بِشحنةِ من الانفعالات التي فيها ما فيها من الرُّموز التَّعبيريَّة المُتناسقة، في مقاطع" معزوفة يحسُّ بها مُرْهَفُ الحسِّ أو من كان ذوَّاقاً ينفعل ويتفاعل سماعيَّاً ووجدانياً وفكريَّاً، يحسُّ </a:t>
            </a:r>
            <a:r>
              <a:rPr lang="ar-SA" dirty="0" err="1" smtClean="0"/>
              <a:t>بِها</a:t>
            </a:r>
            <a:r>
              <a:rPr lang="ar-SA" dirty="0" smtClean="0"/>
              <a:t> إحساساً عميقاً وينفعل بها انفعالاً ُمتجاوباً، مِثله مِثل أيٍّ من الكائنات الحيَّة، </a:t>
            </a:r>
            <a:r>
              <a:rPr lang="ar-SA" dirty="0" err="1" smtClean="0"/>
              <a:t>والمُوسيقا</a:t>
            </a:r>
            <a:r>
              <a:rPr lang="ar-SA" dirty="0" smtClean="0"/>
              <a:t> ليست مُجرَّد أنغام</a:t>
            </a:r>
            <a:r>
              <a:rPr lang="ar-SA" b="1" dirty="0" smtClean="0"/>
              <a:t>؛</a:t>
            </a:r>
            <a:r>
              <a:rPr lang="ar-SA" dirty="0" smtClean="0"/>
              <a:t> بل هي وسيلة "تواصل" لِالتقاء الذِّهن والرُّوح عند الشَّخص الواحد؛ وهي أيضاً وسيلةٌ فاعلة اجتماعيَّة وتربويَّة تُساهم في عمليَّات التَّفاهم وفي تنمية الحِسّ والوعي الشَّخصي؛ وتعمل على إدخال البَهجة على النُّفوس وفي تجميل العالم من حولنا،</a:t>
            </a:r>
            <a:r>
              <a:rPr lang="ar-JO" dirty="0" smtClean="0"/>
              <a:t> و</a:t>
            </a:r>
            <a:r>
              <a:rPr lang="ar-SA" dirty="0" smtClean="0"/>
              <a:t>أنَّ الإنسان مخلوق بالفِطرة لِيتفاعل مع النَّغم، وإنَّ </a:t>
            </a:r>
            <a:r>
              <a:rPr lang="ar-SA" dirty="0" err="1" smtClean="0"/>
              <a:t>للمُوسيقا</a:t>
            </a:r>
            <a:r>
              <a:rPr lang="ar-SA" dirty="0" smtClean="0"/>
              <a:t> قُدرة غنيَّة وإمكانات تربويَّة خاصَّة في تشكيل شخصيَّة </a:t>
            </a:r>
            <a:r>
              <a:rPr lang="ar-SA" dirty="0" smtClean="0"/>
              <a:t>الطفل.</a:t>
            </a:r>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825500" y="-169863"/>
            <a:ext cx="10796588" cy="7199313"/>
          </a:xfrm>
          <a:prstGeom prst="rect">
            <a:avLst/>
          </a:prstGeom>
          <a:noFill/>
        </p:spPr>
      </p:pic>
      <p:sp>
        <p:nvSpPr>
          <p:cNvPr id="8" name="عنوان 3"/>
          <p:cNvSpPr>
            <a:spLocks noGrp="1"/>
          </p:cNvSpPr>
          <p:nvPr>
            <p:ph type="title" idx="4294967295"/>
          </p:nvPr>
        </p:nvSpPr>
        <p:spPr>
          <a:xfrm>
            <a:off x="914400" y="914400"/>
            <a:ext cx="8229600" cy="1143000"/>
          </a:xfrm>
        </p:spPr>
        <p:txBody>
          <a:bodyPr>
            <a:noAutofit/>
          </a:bodyPr>
          <a:lstStyle/>
          <a:p>
            <a:pPr algn="r"/>
            <a:r>
              <a:rPr lang="ar-SA" sz="3200" b="1" dirty="0" smtClean="0"/>
              <a:t/>
            </a:r>
            <a:br>
              <a:rPr lang="ar-SA" sz="3200" b="1" dirty="0" smtClean="0"/>
            </a:br>
            <a:r>
              <a:rPr lang="ar-SA" sz="3200" b="1" dirty="0" smtClean="0"/>
              <a:t/>
            </a:r>
            <a:br>
              <a:rPr lang="ar-SA" sz="3200" b="1" dirty="0" smtClean="0"/>
            </a:br>
            <a:r>
              <a:rPr lang="en-US" sz="4800" dirty="0" smtClean="0"/>
              <a:t/>
            </a:r>
            <a:br>
              <a:rPr lang="en-US" sz="4800" dirty="0" smtClean="0"/>
            </a:br>
            <a:endParaRPr lang="ar-SA" sz="4800" dirty="0"/>
          </a:p>
        </p:txBody>
      </p:sp>
      <p:sp>
        <p:nvSpPr>
          <p:cNvPr id="5" name="مستطيل 4"/>
          <p:cNvSpPr/>
          <p:nvPr/>
        </p:nvSpPr>
        <p:spPr>
          <a:xfrm>
            <a:off x="685800" y="1066800"/>
            <a:ext cx="8229600" cy="5970865"/>
          </a:xfrm>
          <a:prstGeom prst="rect">
            <a:avLst/>
          </a:prstGeom>
        </p:spPr>
        <p:txBody>
          <a:bodyPr wrap="square">
            <a:spAutoFit/>
          </a:bodyPr>
          <a:lstStyle/>
          <a:p>
            <a:pPr algn="just" rtl="1"/>
            <a:r>
              <a:rPr lang="ar-LB" sz="2200" b="1" dirty="0" smtClean="0">
                <a:solidFill>
                  <a:srgbClr val="00B0F0"/>
                </a:solidFill>
              </a:rPr>
              <a:t>النتائج التي تتعلَّق بالهدف الرابع: (دور </a:t>
            </a:r>
            <a:r>
              <a:rPr lang="ar-LB" sz="2200" b="1" dirty="0" err="1" smtClean="0">
                <a:solidFill>
                  <a:srgbClr val="00B0F0"/>
                </a:solidFill>
              </a:rPr>
              <a:t>الموسيقا</a:t>
            </a:r>
            <a:r>
              <a:rPr lang="ar-LB" sz="2200" b="1" dirty="0" smtClean="0">
                <a:solidFill>
                  <a:srgbClr val="00B0F0"/>
                </a:solidFill>
              </a:rPr>
              <a:t> في تنمية الوعي وبناء المعرفة لدى الطفل):</a:t>
            </a:r>
            <a:endParaRPr lang="en-US" sz="2200" dirty="0" smtClean="0">
              <a:solidFill>
                <a:srgbClr val="00B0F0"/>
              </a:solidFill>
            </a:endParaRPr>
          </a:p>
          <a:p>
            <a:pPr algn="just" rtl="1">
              <a:buNone/>
            </a:pPr>
            <a:r>
              <a:rPr lang="ar-LB" sz="2200" dirty="0" smtClean="0"/>
              <a:t>إ</a:t>
            </a:r>
            <a:r>
              <a:rPr lang="ar-SA" sz="2200" dirty="0" smtClean="0"/>
              <a:t>نَّ دور المُوسيقا في عالم الطفل من مرحلة ما قبل الولادة أي والطفل ما يزال جنيناً في بطن أُمِّه، إذْ تبدأ العِناية بِالطفل مُوسيقياً من العِناية بِالأم صِحيَّاً ونفسيَّاً، وهذا ما أكَّدته الدِّراسات المُختلفة، فالعِناية بِالطفل والاهتمام </a:t>
            </a:r>
            <a:r>
              <a:rPr lang="ar-SA" sz="2200" dirty="0" err="1" smtClean="0"/>
              <a:t>بِه</a:t>
            </a:r>
            <a:r>
              <a:rPr lang="ar-SA" sz="2200" dirty="0" smtClean="0"/>
              <a:t> يبدأ من مرحلة التَّكوين من خِلال الاهتمام والعِناية بِالأم، وهُنا لا يتوقَّف دور المُوسيقا في المُساهمة في تشكيل وُجدان الطفل وتفكيره وسُلوكه عند مرحلة من مراحل النُّمو بل تُصاحب المُوسيقا الجنين من الحركة </a:t>
            </a:r>
            <a:r>
              <a:rPr lang="ar-SA" sz="2200" dirty="0" smtClean="0"/>
              <a:t>حتى </a:t>
            </a:r>
            <a:r>
              <a:rPr lang="ar-SA" sz="2200" dirty="0" smtClean="0"/>
              <a:t>توقُّف النَّبض، </a:t>
            </a:r>
            <a:r>
              <a:rPr lang="ar-SA" sz="2200" dirty="0" smtClean="0"/>
              <a:t>وأنَّ </a:t>
            </a:r>
            <a:r>
              <a:rPr lang="ar-SA" sz="2200" dirty="0" smtClean="0"/>
              <a:t>المُوسيقا الحِسِّية لا يسمعها الجنين بل يُدركها حركةً وإحساساً من خِلال مسامات الجِلد, وهذا النَّوع من التفاعل مع المُوسيقا أرقى أنواع الإحساس بها وأكثره تأثيراً وأصدقه عاطفة، وهذا الإحساس الفِطري موجودُ أيضاً عند الحيوانات فالقطَّة مثلاً تستجيب للمُداعبة والمُلاحظة وتمشيط الجَسد بِاليد استجابة لِدفء المُوسيقا الحسِّية التي تعزف من </a:t>
            </a:r>
            <a:r>
              <a:rPr lang="ar-SA" sz="2400" dirty="0" smtClean="0"/>
              <a:t>وأنَّ الطفل معنيٌّ </a:t>
            </a:r>
            <a:r>
              <a:rPr lang="ar-SA" sz="2400" dirty="0" err="1" smtClean="0"/>
              <a:t>بِمُوسيقا</a:t>
            </a:r>
            <a:r>
              <a:rPr lang="ar-SA" sz="2400" dirty="0" smtClean="0"/>
              <a:t> الأصوات وسوف يُدرك بعد حدِّة معاني هذه الأصوات ودورها ووظيفتها، فهُناك صوت مُنغَّم فيه دعوة للنَّوم وآخر لِلهُدوء وآخر لِلطعام وهكذا، والطفل يمتلك القُدرة السَّريعة على الرَّبط ما بين حاجته </a:t>
            </a:r>
            <a:r>
              <a:rPr lang="ar-SA" sz="2400" dirty="0" err="1" smtClean="0"/>
              <a:t>ومُوسيقا</a:t>
            </a:r>
            <a:r>
              <a:rPr lang="ar-SA" sz="2400" dirty="0" smtClean="0"/>
              <a:t> الحركة، ففي حالة الاسترخاء والحاجة إلى النَّوم تبدأ الأُم بِالغناء المُبهم الكلمات أحياناً الواضح الإيقاع"</a:t>
            </a:r>
            <a:r>
              <a:rPr lang="ar-SA" sz="2200" dirty="0" smtClean="0"/>
              <a:t>خِلال </a:t>
            </a:r>
            <a:r>
              <a:rPr lang="ar-SA" sz="2200" dirty="0" smtClean="0"/>
              <a:t>مسامات الجِلد وتستقبلها مسامات الطِّفل والحيوان. </a:t>
            </a:r>
            <a:endParaRPr lang="en-US" sz="2200" dirty="0" smtClean="0"/>
          </a:p>
          <a:p>
            <a:pPr algn="just" rtl="1"/>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838200" y="-152400"/>
            <a:ext cx="10796588" cy="7199313"/>
          </a:xfrm>
          <a:prstGeom prst="rect">
            <a:avLst/>
          </a:prstGeom>
          <a:noFill/>
        </p:spPr>
      </p:pic>
      <p:sp>
        <p:nvSpPr>
          <p:cNvPr id="8" name="عنوان 3"/>
          <p:cNvSpPr>
            <a:spLocks noGrp="1"/>
          </p:cNvSpPr>
          <p:nvPr>
            <p:ph type="title" idx="4294967295"/>
          </p:nvPr>
        </p:nvSpPr>
        <p:spPr>
          <a:xfrm>
            <a:off x="914400" y="914400"/>
            <a:ext cx="8229600" cy="1143000"/>
          </a:xfrm>
        </p:spPr>
        <p:txBody>
          <a:bodyPr>
            <a:noAutofit/>
          </a:bodyPr>
          <a:lstStyle/>
          <a:p>
            <a:pPr algn="r"/>
            <a:r>
              <a:rPr lang="ar-SA" sz="3200" b="1" dirty="0" smtClean="0"/>
              <a:t/>
            </a:r>
            <a:br>
              <a:rPr lang="ar-SA" sz="3200" b="1" dirty="0" smtClean="0"/>
            </a:br>
            <a:r>
              <a:rPr lang="ar-SA" sz="3200" b="1" dirty="0" smtClean="0"/>
              <a:t/>
            </a:r>
            <a:br>
              <a:rPr lang="ar-SA" sz="3200" b="1" dirty="0" smtClean="0"/>
            </a:br>
            <a:r>
              <a:rPr lang="en-US" sz="4800" dirty="0" smtClean="0"/>
              <a:t/>
            </a:r>
            <a:br>
              <a:rPr lang="en-US" sz="4800" dirty="0" smtClean="0"/>
            </a:br>
            <a:endParaRPr lang="ar-SA" sz="4800" dirty="0"/>
          </a:p>
        </p:txBody>
      </p:sp>
      <p:sp>
        <p:nvSpPr>
          <p:cNvPr id="5" name="مستطيل 4"/>
          <p:cNvSpPr/>
          <p:nvPr/>
        </p:nvSpPr>
        <p:spPr>
          <a:xfrm>
            <a:off x="1066800" y="914400"/>
            <a:ext cx="7620000" cy="5078313"/>
          </a:xfrm>
          <a:prstGeom prst="rect">
            <a:avLst/>
          </a:prstGeom>
        </p:spPr>
        <p:txBody>
          <a:bodyPr wrap="square">
            <a:spAutoFit/>
          </a:bodyPr>
          <a:lstStyle/>
          <a:p>
            <a:pPr algn="ctr">
              <a:buNone/>
            </a:pPr>
            <a:r>
              <a:rPr lang="ar-SA" sz="3600" b="1" dirty="0" smtClean="0">
                <a:solidFill>
                  <a:srgbClr val="00B0F0"/>
                </a:solidFill>
              </a:rPr>
              <a:t>التَّوصيات</a:t>
            </a:r>
          </a:p>
          <a:p>
            <a:pPr algn="just">
              <a:buNone/>
            </a:pPr>
            <a:endParaRPr lang="en-US" dirty="0" smtClean="0"/>
          </a:p>
          <a:p>
            <a:pPr algn="just" rtl="1">
              <a:buNone/>
            </a:pPr>
            <a:r>
              <a:rPr lang="ar-SA" dirty="0" smtClean="0"/>
              <a:t>من </a:t>
            </a:r>
            <a:r>
              <a:rPr lang="ar-SA" dirty="0" smtClean="0"/>
              <a:t>خلال ما أظهرته نتائج الدِّراسة ومُناقشتها؛ يتبيَّن أنَّ </a:t>
            </a:r>
            <a:r>
              <a:rPr lang="ar-SA" dirty="0" err="1" smtClean="0"/>
              <a:t>للمُوسيقا</a:t>
            </a:r>
            <a:r>
              <a:rPr lang="ar-SA" dirty="0" smtClean="0"/>
              <a:t> دورٌ كبيرٌ وتأثيرٌ هامٌّ جداً في صقل وتهذيب الذَّوق العام عند الطفل وتطور وعيه، وفي ضَوْء أهداف الدِّراسة ونتائجها يُوصي الباحث بالتَّوصيات الآتية:</a:t>
            </a:r>
          </a:p>
          <a:p>
            <a:pPr algn="just" rtl="1">
              <a:buNone/>
            </a:pPr>
            <a:endParaRPr lang="en-US" dirty="0" smtClean="0"/>
          </a:p>
          <a:p>
            <a:pPr algn="just" rtl="1"/>
            <a:r>
              <a:rPr lang="ar-SA" dirty="0" smtClean="0"/>
              <a:t>1- مزيداً من الاهتمام في تدريس المُوسيقا ووضع مساقات أُخرى اختياريَّة تُعزِّز دراسة الطَّلبة لها، إذْ أنَّ المُوسيقا تُعتبر من المواضيع الأُوَل في التَّعامل تربوياًّ وتهذيبيَّاً في صقل الذَّوْق العام  لدى الأطفال في المدارس والجامعات.</a:t>
            </a:r>
            <a:endParaRPr lang="en-US" dirty="0" smtClean="0"/>
          </a:p>
          <a:p>
            <a:pPr lvl="0" algn="just" rtl="1"/>
            <a:r>
              <a:rPr lang="ar-SA" dirty="0" smtClean="0"/>
              <a:t>2- العمل على رفع مُستوى تعلُّم وتعليم المُوسيقا من خلال مناهج مُوسيقية عالمية أثبتت فاعليَّتها في حُقول التَّعليم المُختلفة. </a:t>
            </a:r>
            <a:endParaRPr lang="en-US" dirty="0" smtClean="0"/>
          </a:p>
          <a:p>
            <a:pPr lvl="0" algn="just" rtl="1"/>
            <a:r>
              <a:rPr lang="ar-SA" dirty="0" smtClean="0"/>
              <a:t>3- الاهتمام ببرامج التَّذوق المُوسيقي والاستماع للمُؤلفات المُوسيقية المُتنوعة من العُصور الذَّهبية الثلاث وهي: عصر </a:t>
            </a:r>
            <a:r>
              <a:rPr lang="ar-SA" dirty="0" err="1" smtClean="0"/>
              <a:t>الباروك</a:t>
            </a:r>
            <a:r>
              <a:rPr lang="ar-SA" dirty="0" smtClean="0"/>
              <a:t>، وعصر </a:t>
            </a:r>
            <a:r>
              <a:rPr lang="ar-SA" dirty="0" err="1" smtClean="0"/>
              <a:t>الكلاسيك</a:t>
            </a:r>
            <a:r>
              <a:rPr lang="ar-SA" dirty="0" smtClean="0"/>
              <a:t>، وعصر </a:t>
            </a:r>
            <a:r>
              <a:rPr lang="ar-SA" dirty="0" err="1" smtClean="0"/>
              <a:t>الرُّومانس</a:t>
            </a:r>
            <a:r>
              <a:rPr lang="ar-SA" dirty="0" smtClean="0"/>
              <a:t>، حيث الاستماع والاستمتاع وتذوُّق الأطفال.</a:t>
            </a:r>
            <a:endParaRPr lang="en-US" dirty="0" smtClean="0"/>
          </a:p>
          <a:p>
            <a:pPr lvl="0" algn="just" rtl="1"/>
            <a:r>
              <a:rPr lang="ar-SA" dirty="0" smtClean="0"/>
              <a:t>4- تطوير أساليب تدريس ذات كفاءات عالية في تعليم المُوسيقا، والتي تدعم الاتجاهات الايجابيَّة في فهم ونُمُو المهارات المُوسيقية التَّربوية لدى الأطفال.</a:t>
            </a:r>
            <a:endParaRPr lang="en-US" dirty="0" smtClean="0"/>
          </a:p>
          <a:p>
            <a:pPr lvl="0" algn="just" rtl="1"/>
            <a:r>
              <a:rPr lang="ar-SA" dirty="0" smtClean="0"/>
              <a:t> عمل دراسات مُماثلة في أزمنة مُختلفة تُعزِّز العلاقة الايجابيَّة في التَّعلُّم والتَّعليم في ميادين المُوسيقا.</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عنوان 3"/>
          <p:cNvSpPr>
            <a:spLocks noGrp="1"/>
          </p:cNvSpPr>
          <p:nvPr>
            <p:ph type="title" idx="4294967295"/>
          </p:nvPr>
        </p:nvSpPr>
        <p:spPr>
          <a:xfrm>
            <a:off x="914400" y="914400"/>
            <a:ext cx="8229600" cy="1143000"/>
          </a:xfrm>
        </p:spPr>
        <p:txBody>
          <a:bodyPr>
            <a:noAutofit/>
          </a:bodyPr>
          <a:lstStyle/>
          <a:p>
            <a:pPr algn="r"/>
            <a:r>
              <a:rPr lang="ar-SA" sz="3200" b="1" dirty="0" smtClean="0"/>
              <a:t/>
            </a:r>
            <a:br>
              <a:rPr lang="ar-SA" sz="3200" b="1" dirty="0" smtClean="0"/>
            </a:br>
            <a:r>
              <a:rPr lang="ar-SA" sz="3200" b="1" dirty="0" smtClean="0"/>
              <a:t/>
            </a:r>
            <a:br>
              <a:rPr lang="ar-SA" sz="3200" b="1" dirty="0" smtClean="0"/>
            </a:br>
            <a:r>
              <a:rPr lang="en-US" sz="4800" dirty="0" smtClean="0"/>
              <a:t/>
            </a:r>
            <a:br>
              <a:rPr lang="en-US" sz="4800" dirty="0" smtClean="0"/>
            </a:br>
            <a:endParaRPr lang="ar-SA" sz="4800" dirty="0"/>
          </a:p>
        </p:txBody>
      </p:sp>
      <p:sp>
        <p:nvSpPr>
          <p:cNvPr id="4" name="مستطيل 3"/>
          <p:cNvSpPr/>
          <p:nvPr/>
        </p:nvSpPr>
        <p:spPr>
          <a:xfrm>
            <a:off x="2362200" y="1981200"/>
            <a:ext cx="4572000" cy="2893100"/>
          </a:xfrm>
          <a:prstGeom prst="rect">
            <a:avLst/>
          </a:prstGeom>
        </p:spPr>
        <p:txBody>
          <a:bodyPr>
            <a:spAutoFit/>
          </a:bodyPr>
          <a:lstStyle/>
          <a:p>
            <a:pPr algn="ctr"/>
            <a:r>
              <a:rPr lang="ar-SA" sz="4400" dirty="0" smtClean="0"/>
              <a:t>الملاحق</a:t>
            </a:r>
            <a:endParaRPr lang="ar-SA" sz="4400" dirty="0" smtClean="0">
              <a:solidFill>
                <a:srgbClr val="00B0F0"/>
              </a:solidFill>
            </a:endParaRPr>
          </a:p>
          <a:p>
            <a:pPr algn="ctr"/>
            <a:endParaRPr lang="ar-SA" dirty="0" smtClean="0">
              <a:solidFill>
                <a:srgbClr val="00B0F0"/>
              </a:solidFill>
            </a:endParaRPr>
          </a:p>
          <a:p>
            <a:pPr algn="ctr"/>
            <a:r>
              <a:rPr lang="ar-JO" sz="4000" dirty="0" smtClean="0">
                <a:solidFill>
                  <a:srgbClr val="00B0F0"/>
                </a:solidFill>
              </a:rPr>
              <a:t>المادة الموسيقية </a:t>
            </a:r>
            <a:r>
              <a:rPr lang="ar-SA" sz="4000" dirty="0" smtClean="0">
                <a:solidFill>
                  <a:srgbClr val="00B0F0"/>
                </a:solidFill>
              </a:rPr>
              <a:t>الفيلمية </a:t>
            </a:r>
            <a:r>
              <a:rPr lang="ar-JO" sz="4000" dirty="0" smtClean="0">
                <a:solidFill>
                  <a:srgbClr val="00B0F0"/>
                </a:solidFill>
              </a:rPr>
              <a:t>التي تدعم الظاهرة موضوع </a:t>
            </a:r>
            <a:r>
              <a:rPr lang="ar-SA" sz="4000" dirty="0" smtClean="0">
                <a:solidFill>
                  <a:srgbClr val="00B0F0"/>
                </a:solidFill>
              </a:rPr>
              <a:t>الدراسة</a:t>
            </a:r>
            <a:endParaRPr lang="ar-JO" sz="4000"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3"/>
          <a:srcRect/>
          <a:stretch>
            <a:fillRect/>
          </a:stretch>
        </p:blipFill>
        <p:spPr bwMode="auto">
          <a:xfrm>
            <a:off x="0" y="0"/>
            <a:ext cx="9296400" cy="6858000"/>
          </a:xfrm>
          <a:prstGeom prst="rect">
            <a:avLst/>
          </a:prstGeom>
          <a:noFill/>
        </p:spPr>
      </p:pic>
      <p:sp>
        <p:nvSpPr>
          <p:cNvPr id="8" name="عنوان 3"/>
          <p:cNvSpPr>
            <a:spLocks noGrp="1"/>
          </p:cNvSpPr>
          <p:nvPr>
            <p:ph type="title"/>
          </p:nvPr>
        </p:nvSpPr>
        <p:spPr/>
        <p:txBody>
          <a:bodyPr>
            <a:noAutofit/>
          </a:bodyPr>
          <a:lstStyle/>
          <a:p>
            <a:r>
              <a:rPr lang="ar-SA" sz="3200" b="1" dirty="0" smtClean="0"/>
              <a:t/>
            </a:r>
            <a:br>
              <a:rPr lang="ar-SA" sz="3200" b="1" dirty="0" smtClean="0"/>
            </a:br>
            <a:r>
              <a:rPr lang="ar-SA" sz="3200" b="1" dirty="0" smtClean="0"/>
              <a:t/>
            </a:r>
            <a:br>
              <a:rPr lang="ar-SA" sz="3200" b="1" dirty="0" smtClean="0"/>
            </a:br>
            <a:r>
              <a:rPr lang="ar-SA" sz="4800" dirty="0" smtClean="0"/>
              <a:t>ملحق (1)</a:t>
            </a:r>
            <a:r>
              <a:rPr lang="en-US" sz="4800" dirty="0" smtClean="0"/>
              <a:t/>
            </a:r>
            <a:br>
              <a:rPr lang="en-US" sz="4800" dirty="0" smtClean="0"/>
            </a:br>
            <a:endParaRPr lang="ar-SA" sz="4800" dirty="0"/>
          </a:p>
        </p:txBody>
      </p:sp>
      <p:pic>
        <p:nvPicPr>
          <p:cNvPr id="5" name="Boost Creativity - Mozart Symphony 40 with Brain Wave Entrainment ملحق 1 YouTube1.mp4">
            <a:hlinkClick r:id="" action="ppaction://media"/>
          </p:cNvPr>
          <p:cNvPicPr>
            <a:picLocks noGrp="1" noRot="1" noChangeAspect="1"/>
          </p:cNvPicPr>
          <p:nvPr>
            <p:ph idx="1"/>
            <a:videoFile r:link="rId1"/>
          </p:nvPr>
        </p:nvPicPr>
        <p:blipFill>
          <a:blip r:embed="rId4"/>
          <a:stretch>
            <a:fillRect/>
          </a:stretch>
        </p:blipFill>
        <p:spPr>
          <a:xfrm>
            <a:off x="838200" y="2209800"/>
            <a:ext cx="7086600" cy="2438400"/>
          </a:xfrm>
          <a:prstGeom prst="rect">
            <a:avLst/>
          </a:prstGeom>
        </p:spPr>
      </p:pic>
      <p:sp>
        <p:nvSpPr>
          <p:cNvPr id="6" name="مستطيل 5"/>
          <p:cNvSpPr/>
          <p:nvPr/>
        </p:nvSpPr>
        <p:spPr>
          <a:xfrm>
            <a:off x="838200" y="5029200"/>
            <a:ext cx="7086600" cy="646331"/>
          </a:xfrm>
          <a:prstGeom prst="rect">
            <a:avLst/>
          </a:prstGeom>
        </p:spPr>
        <p:txBody>
          <a:bodyPr wrap="square">
            <a:spAutoFit/>
          </a:bodyPr>
          <a:lstStyle/>
          <a:p>
            <a:pPr algn="r"/>
            <a:r>
              <a:rPr lang="ar-SA" dirty="0" smtClean="0">
                <a:solidFill>
                  <a:srgbClr val="00B0F0"/>
                </a:solidFill>
              </a:rPr>
              <a:t>السيمفونية (40) للموسيقار </a:t>
            </a:r>
            <a:r>
              <a:rPr lang="ar-SA" dirty="0" err="1" smtClean="0">
                <a:solidFill>
                  <a:srgbClr val="00B0F0"/>
                </a:solidFill>
              </a:rPr>
              <a:t>موتسارت</a:t>
            </a:r>
            <a:r>
              <a:rPr lang="ar-SA" dirty="0" smtClean="0">
                <a:solidFill>
                  <a:srgbClr val="00B0F0"/>
                </a:solidFill>
              </a:rPr>
              <a:t>, تساعد على التركيز المكثف للدماغ وتظهر قوة موجات خاصة في عملية تقوية طاقة الدماغ، وتحتوي طاقة تكنولوجية كبيرة.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3"/>
          <a:srcRect/>
          <a:stretch>
            <a:fillRect/>
          </a:stretch>
        </p:blipFill>
        <p:spPr bwMode="auto">
          <a:xfrm>
            <a:off x="-152400" y="0"/>
            <a:ext cx="9296400" cy="6858000"/>
          </a:xfrm>
          <a:prstGeom prst="rect">
            <a:avLst/>
          </a:prstGeom>
          <a:noFill/>
        </p:spPr>
      </p:pic>
      <p:sp>
        <p:nvSpPr>
          <p:cNvPr id="8" name="عنوان 3"/>
          <p:cNvSpPr>
            <a:spLocks noGrp="1"/>
          </p:cNvSpPr>
          <p:nvPr>
            <p:ph type="title"/>
          </p:nvPr>
        </p:nvSpPr>
        <p:spPr/>
        <p:txBody>
          <a:bodyPr>
            <a:noAutofit/>
          </a:bodyPr>
          <a:lstStyle/>
          <a:p>
            <a:r>
              <a:rPr lang="ar-SA" sz="3200" b="1" dirty="0" smtClean="0"/>
              <a:t/>
            </a:r>
            <a:br>
              <a:rPr lang="ar-SA" sz="3200" b="1" dirty="0" smtClean="0"/>
            </a:br>
            <a:r>
              <a:rPr lang="ar-SA" sz="3200" b="1" dirty="0" smtClean="0"/>
              <a:t/>
            </a:r>
            <a:br>
              <a:rPr lang="ar-SA" sz="3200" b="1" dirty="0" smtClean="0"/>
            </a:br>
            <a:r>
              <a:rPr lang="ar-SA" sz="4800" dirty="0" smtClean="0"/>
              <a:t>ملحق (2)</a:t>
            </a:r>
            <a:r>
              <a:rPr lang="en-US" sz="4800" dirty="0" smtClean="0"/>
              <a:t/>
            </a:r>
            <a:br>
              <a:rPr lang="en-US" sz="4800" dirty="0" smtClean="0"/>
            </a:br>
            <a:endParaRPr lang="ar-SA" sz="4800" dirty="0"/>
          </a:p>
        </p:txBody>
      </p:sp>
      <p:pic>
        <p:nvPicPr>
          <p:cNvPr id="5" name="Concentration Brain Training  Music - YouTube1 ملحق 2.mp4">
            <a:hlinkClick r:id="" action="ppaction://media"/>
          </p:cNvPr>
          <p:cNvPicPr>
            <a:picLocks noGrp="1" noRot="1" noChangeAspect="1"/>
          </p:cNvPicPr>
          <p:nvPr>
            <p:ph idx="1"/>
            <a:videoFile r:link="rId1"/>
          </p:nvPr>
        </p:nvPicPr>
        <p:blipFill>
          <a:blip r:embed="rId4"/>
          <a:stretch>
            <a:fillRect/>
          </a:stretch>
        </p:blipFill>
        <p:spPr>
          <a:xfrm>
            <a:off x="1066800" y="2209800"/>
            <a:ext cx="6705600" cy="2514600"/>
          </a:xfrm>
          <a:prstGeom prst="rect">
            <a:avLst/>
          </a:prstGeom>
        </p:spPr>
      </p:pic>
      <p:sp>
        <p:nvSpPr>
          <p:cNvPr id="6" name="مستطيل 5"/>
          <p:cNvSpPr/>
          <p:nvPr/>
        </p:nvSpPr>
        <p:spPr>
          <a:xfrm>
            <a:off x="2209800" y="5334000"/>
            <a:ext cx="4429418" cy="369332"/>
          </a:xfrm>
          <a:prstGeom prst="rect">
            <a:avLst/>
          </a:prstGeom>
        </p:spPr>
        <p:txBody>
          <a:bodyPr wrap="none">
            <a:spAutoFit/>
          </a:bodyPr>
          <a:lstStyle/>
          <a:p>
            <a:r>
              <a:rPr lang="ar-SA" dirty="0" smtClean="0">
                <a:solidFill>
                  <a:srgbClr val="00B0F0"/>
                </a:solidFill>
              </a:rPr>
              <a:t>موسيقا تساعد على التركيز المكثف وتقوية وتدريب الدماغ.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rabic conference nov 2014\مؤتمرين ٢.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itle 4"/>
          <p:cNvSpPr>
            <a:spLocks noGrp="1"/>
          </p:cNvSpPr>
          <p:nvPr>
            <p:ph type="ctrTitle"/>
          </p:nvPr>
        </p:nvSpPr>
        <p:spPr>
          <a:xfrm>
            <a:off x="1752600" y="2362200"/>
            <a:ext cx="7162800" cy="1470025"/>
          </a:xfrm>
        </p:spPr>
        <p:txBody>
          <a:bodyPr>
            <a:normAutofit fontScale="90000"/>
          </a:bodyPr>
          <a:lstStyle/>
          <a:p>
            <a:pPr lvl="0"/>
            <a:r>
              <a:rPr lang="ar-SA" b="1" dirty="0" smtClean="0">
                <a:latin typeface="Simplified Arabic" pitchFamily="18" charset="-78"/>
                <a:ea typeface="Times New Roman" pitchFamily="18" charset="0"/>
                <a:cs typeface="PT Bold Heading" pitchFamily="2" charset="-78"/>
              </a:rPr>
              <a:t>دَوْرُ المُوسيقا وَفاعِلِيَّتِها في تَطوُّرِ نُمُوِّ وَعْيِ الطِّفل وَتَنْشِئَتِهِ تَربوِيَّاً</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p>
        </p:txBody>
      </p:sp>
      <p:sp>
        <p:nvSpPr>
          <p:cNvPr id="6" name="Subtitle 5"/>
          <p:cNvSpPr>
            <a:spLocks noGrp="1"/>
          </p:cNvSpPr>
          <p:nvPr>
            <p:ph type="subTitle" idx="1"/>
          </p:nvPr>
        </p:nvSpPr>
        <p:spPr>
          <a:xfrm>
            <a:off x="2286000" y="3581400"/>
            <a:ext cx="6400800" cy="3276600"/>
          </a:xfrm>
        </p:spPr>
        <p:txBody>
          <a:bodyPr>
            <a:normAutofit fontScale="62500" lnSpcReduction="20000"/>
          </a:bodyPr>
          <a:lstStyle/>
          <a:p>
            <a:pPr lvl="0" rtl="1" eaLnBrk="0" fontAlgn="base" hangingPunct="0">
              <a:spcBef>
                <a:spcPct val="0"/>
              </a:spcBef>
              <a:spcAft>
                <a:spcPct val="0"/>
              </a:spcAft>
              <a:tabLst>
                <a:tab pos="1476375" algn="l"/>
              </a:tabLst>
            </a:pPr>
            <a:r>
              <a:rPr lang="ar-JO" sz="4500" b="1" dirty="0" smtClean="0">
                <a:solidFill>
                  <a:schemeClr val="tx1"/>
                </a:solidFill>
                <a:latin typeface="Simplified Arabic" pitchFamily="18" charset="-78"/>
                <a:ea typeface="Times New Roman" pitchFamily="18" charset="0"/>
                <a:cs typeface="+mj-cs"/>
              </a:rPr>
              <a:t>إعداد الباحث:</a:t>
            </a:r>
            <a:endParaRPr lang="en-US" sz="4500" b="1" dirty="0" smtClean="0">
              <a:solidFill>
                <a:schemeClr val="tx1"/>
              </a:solidFill>
              <a:latin typeface="Arial" pitchFamily="34" charset="0"/>
              <a:cs typeface="+mj-cs"/>
            </a:endParaRPr>
          </a:p>
          <a:p>
            <a:pPr lvl="0" rtl="1" eaLnBrk="0" fontAlgn="base" hangingPunct="0">
              <a:spcBef>
                <a:spcPct val="0"/>
              </a:spcBef>
              <a:spcAft>
                <a:spcPct val="0"/>
              </a:spcAft>
              <a:tabLst>
                <a:tab pos="1476375" algn="l"/>
              </a:tabLst>
            </a:pPr>
            <a:r>
              <a:rPr lang="ar-JO" sz="4500" b="1" dirty="0" smtClean="0">
                <a:solidFill>
                  <a:schemeClr val="tx1"/>
                </a:solidFill>
                <a:latin typeface="Simplified Arabic" pitchFamily="18" charset="-78"/>
                <a:ea typeface="Times New Roman" pitchFamily="18" charset="0"/>
                <a:cs typeface="+mj-cs"/>
              </a:rPr>
              <a:t>أ: خليفة محمد محمود جاد الله</a:t>
            </a:r>
            <a:endParaRPr lang="ar-EG" sz="4500" b="1" dirty="0" smtClean="0">
              <a:solidFill>
                <a:schemeClr val="tx1"/>
              </a:solidFill>
              <a:latin typeface="Simplified Arabic" pitchFamily="18" charset="-78"/>
              <a:ea typeface="Times New Roman" pitchFamily="18" charset="0"/>
              <a:cs typeface="+mj-cs"/>
            </a:endParaRPr>
          </a:p>
          <a:p>
            <a:pPr rtl="1" eaLnBrk="0" fontAlgn="base" hangingPunct="0">
              <a:spcBef>
                <a:spcPct val="0"/>
              </a:spcBef>
              <a:spcAft>
                <a:spcPct val="0"/>
              </a:spcAft>
              <a:tabLst>
                <a:tab pos="1476375" algn="l"/>
              </a:tabLst>
            </a:pPr>
            <a:r>
              <a:rPr lang="en-US" sz="4500" b="1" dirty="0" smtClean="0">
                <a:solidFill>
                  <a:schemeClr val="tx1"/>
                </a:solidFill>
                <a:latin typeface="Simplified Arabic" pitchFamily="18" charset="-78"/>
                <a:ea typeface="Times New Roman" pitchFamily="18" charset="0"/>
                <a:cs typeface="Simplified Arabic" pitchFamily="18" charset="-78"/>
              </a:rPr>
              <a:t>KHalifa Muhammad Mahmoud Jadallah</a:t>
            </a:r>
            <a:endParaRPr lang="en-US" sz="4500" dirty="0" smtClean="0">
              <a:solidFill>
                <a:schemeClr val="tx1"/>
              </a:solidFill>
              <a:latin typeface="Arial" pitchFamily="34" charset="0"/>
              <a:cs typeface="Arial" pitchFamily="34" charset="0"/>
            </a:endParaRPr>
          </a:p>
          <a:p>
            <a:pPr lvl="0" rtl="1" eaLnBrk="0" fontAlgn="base" hangingPunct="0">
              <a:spcBef>
                <a:spcPct val="0"/>
              </a:spcBef>
              <a:spcAft>
                <a:spcPct val="0"/>
              </a:spcAft>
              <a:tabLst>
                <a:tab pos="1476375" algn="l"/>
              </a:tabLst>
            </a:pPr>
            <a:endParaRPr lang="en-US" sz="4500" b="1" dirty="0" smtClean="0">
              <a:solidFill>
                <a:schemeClr val="tx1"/>
              </a:solidFill>
              <a:latin typeface="Arial" pitchFamily="34" charset="0"/>
              <a:cs typeface="+mj-cs"/>
            </a:endParaRPr>
          </a:p>
          <a:p>
            <a:pPr lvl="0" rtl="1" eaLnBrk="0" fontAlgn="base" hangingPunct="0">
              <a:spcBef>
                <a:spcPct val="0"/>
              </a:spcBef>
              <a:spcAft>
                <a:spcPct val="0"/>
              </a:spcAft>
              <a:tabLst>
                <a:tab pos="1476375" algn="l"/>
              </a:tabLst>
            </a:pPr>
            <a:r>
              <a:rPr lang="ar-SA" sz="4500" b="1" dirty="0" smtClean="0">
                <a:solidFill>
                  <a:schemeClr val="tx1"/>
                </a:solidFill>
                <a:latin typeface="Simplified Arabic" pitchFamily="18" charset="-78"/>
                <a:ea typeface="Times New Roman" pitchFamily="18" charset="0"/>
                <a:cs typeface="+mj-cs"/>
              </a:rPr>
              <a:t>محاضر في:</a:t>
            </a:r>
            <a:endParaRPr lang="en-US" sz="4500" b="1" dirty="0" smtClean="0">
              <a:solidFill>
                <a:schemeClr val="tx1"/>
              </a:solidFill>
              <a:latin typeface="Arial" pitchFamily="34" charset="0"/>
              <a:cs typeface="+mj-cs"/>
            </a:endParaRPr>
          </a:p>
          <a:p>
            <a:pPr lvl="0" rtl="1" eaLnBrk="0" fontAlgn="base" hangingPunct="0">
              <a:spcBef>
                <a:spcPct val="0"/>
              </a:spcBef>
              <a:spcAft>
                <a:spcPct val="0"/>
              </a:spcAft>
              <a:tabLst>
                <a:tab pos="1476375" algn="l"/>
              </a:tabLst>
            </a:pPr>
            <a:r>
              <a:rPr lang="ar-SA" sz="4500" b="1" dirty="0" smtClean="0">
                <a:solidFill>
                  <a:schemeClr val="tx1"/>
                </a:solidFill>
                <a:latin typeface="Simplified Arabic" pitchFamily="18" charset="-78"/>
                <a:ea typeface="Times New Roman" pitchFamily="18" charset="0"/>
                <a:cs typeface="+mj-cs"/>
              </a:rPr>
              <a:t>قسم العلوم الموسيقية</a:t>
            </a:r>
            <a:r>
              <a:rPr lang="ar-EG" sz="4500" b="1" dirty="0" smtClean="0">
                <a:solidFill>
                  <a:schemeClr val="tx1"/>
                </a:solidFill>
                <a:latin typeface="Simplified Arabic" pitchFamily="18" charset="-78"/>
                <a:ea typeface="Times New Roman" pitchFamily="18" charset="0"/>
                <a:cs typeface="+mj-cs"/>
              </a:rPr>
              <a:t>،</a:t>
            </a:r>
            <a:r>
              <a:rPr lang="ar-SA" sz="4500" b="1" dirty="0" smtClean="0">
                <a:solidFill>
                  <a:schemeClr val="tx1"/>
                </a:solidFill>
                <a:latin typeface="Simplified Arabic" pitchFamily="18" charset="-78"/>
                <a:ea typeface="Times New Roman" pitchFamily="18" charset="0"/>
                <a:cs typeface="+mj-cs"/>
              </a:rPr>
              <a:t>كلية الفنون الجميلة</a:t>
            </a:r>
            <a:endParaRPr lang="en-US" sz="4500" b="1" dirty="0" smtClean="0">
              <a:solidFill>
                <a:schemeClr val="tx1"/>
              </a:solidFill>
              <a:latin typeface="Arial" pitchFamily="34" charset="0"/>
              <a:cs typeface="+mj-cs"/>
            </a:endParaRPr>
          </a:p>
          <a:p>
            <a:pPr lvl="0" rtl="1" eaLnBrk="0" fontAlgn="base" hangingPunct="0">
              <a:spcBef>
                <a:spcPct val="0"/>
              </a:spcBef>
              <a:spcAft>
                <a:spcPct val="0"/>
              </a:spcAft>
              <a:tabLst>
                <a:tab pos="1476375" algn="l"/>
              </a:tabLst>
            </a:pPr>
            <a:r>
              <a:rPr lang="ar-SA" sz="4500" b="1" dirty="0" smtClean="0">
                <a:solidFill>
                  <a:schemeClr val="tx1"/>
                </a:solidFill>
                <a:latin typeface="Simplified Arabic" pitchFamily="18" charset="-78"/>
                <a:ea typeface="Times New Roman" pitchFamily="18" charset="0"/>
                <a:cs typeface="+mj-cs"/>
              </a:rPr>
              <a:t>جامعة النجاح الوطنية</a:t>
            </a:r>
            <a:endParaRPr lang="en-US" sz="4500" b="1" dirty="0" smtClean="0">
              <a:solidFill>
                <a:schemeClr val="tx1"/>
              </a:solidFill>
              <a:latin typeface="Arial" pitchFamily="34" charset="0"/>
              <a:cs typeface="+mj-cs"/>
            </a:endParaRPr>
          </a:p>
          <a:p>
            <a:pPr lvl="0" rtl="1" eaLnBrk="0" fontAlgn="base" hangingPunct="0">
              <a:spcBef>
                <a:spcPct val="0"/>
              </a:spcBef>
              <a:spcAft>
                <a:spcPct val="0"/>
              </a:spcAft>
              <a:tabLst>
                <a:tab pos="1476375" algn="l"/>
              </a:tabLst>
            </a:pPr>
            <a:r>
              <a:rPr lang="ar-SA" sz="4500" b="1" dirty="0" smtClean="0">
                <a:solidFill>
                  <a:schemeClr val="tx1"/>
                </a:solidFill>
                <a:latin typeface="Simplified Arabic" pitchFamily="18" charset="-78"/>
                <a:ea typeface="Times New Roman" pitchFamily="18" charset="0"/>
                <a:cs typeface="+mj-cs"/>
              </a:rPr>
              <a:t>نابلس/ دولة فلسطين</a:t>
            </a:r>
            <a:endParaRPr lang="en-US" sz="4500" b="1" dirty="0" smtClean="0">
              <a:solidFill>
                <a:schemeClr val="tx1"/>
              </a:solidFill>
              <a:latin typeface="Arial" pitchFamily="34" charset="0"/>
              <a:cs typeface="+mj-cs"/>
            </a:endParaRPr>
          </a:p>
          <a:p>
            <a:pPr lvl="0" rtl="1" eaLnBrk="0" fontAlgn="base" hangingPunct="0">
              <a:spcBef>
                <a:spcPct val="0"/>
              </a:spcBef>
              <a:spcAft>
                <a:spcPct val="0"/>
              </a:spcAft>
              <a:tabLst>
                <a:tab pos="1476375" algn="l"/>
              </a:tabLst>
            </a:pPr>
            <a:r>
              <a:rPr lang="ar-SA" sz="4500" b="1" dirty="0" smtClean="0">
                <a:solidFill>
                  <a:schemeClr val="tx1"/>
                </a:solidFill>
                <a:latin typeface="Simplified Arabic" pitchFamily="18" charset="-78"/>
                <a:ea typeface="Times New Roman" pitchFamily="18" charset="0"/>
                <a:cs typeface="+mj-cs"/>
              </a:rPr>
              <a:t>2014/ 201</a:t>
            </a:r>
            <a:r>
              <a:rPr lang="ar-EG" sz="4500" b="1" dirty="0" smtClean="0">
                <a:solidFill>
                  <a:schemeClr val="tx1"/>
                </a:solidFill>
                <a:latin typeface="Simplified Arabic" pitchFamily="18" charset="-78"/>
                <a:ea typeface="Times New Roman" pitchFamily="18" charset="0"/>
                <a:cs typeface="+mj-cs"/>
              </a:rPr>
              <a:t>5</a:t>
            </a:r>
            <a:endParaRPr lang="ar-SA" sz="4500" b="1" dirty="0" smtClean="0">
              <a:solidFill>
                <a:schemeClr val="tx1"/>
              </a:solidFill>
              <a:latin typeface="Arial" pitchFamily="34" charset="0"/>
              <a:cs typeface="+mj-cs"/>
            </a:endParaRPr>
          </a:p>
          <a:p>
            <a:endParaRPr lang="en-US" b="1" dirty="0"/>
          </a:p>
        </p:txBody>
      </p:sp>
    </p:spTree>
  </p:cSld>
  <p:clrMapOvr>
    <a:masterClrMapping/>
  </p:clrMapOvr>
  <p:transition spd="slow" advTm="5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3"/>
          <a:srcRect/>
          <a:stretch>
            <a:fillRect/>
          </a:stretch>
        </p:blipFill>
        <p:spPr bwMode="auto">
          <a:xfrm>
            <a:off x="0" y="0"/>
            <a:ext cx="9296400" cy="6858000"/>
          </a:xfrm>
          <a:prstGeom prst="rect">
            <a:avLst/>
          </a:prstGeom>
          <a:noFill/>
        </p:spPr>
      </p:pic>
      <p:sp>
        <p:nvSpPr>
          <p:cNvPr id="8" name="عنوان 3"/>
          <p:cNvSpPr>
            <a:spLocks noGrp="1"/>
          </p:cNvSpPr>
          <p:nvPr>
            <p:ph type="title"/>
          </p:nvPr>
        </p:nvSpPr>
        <p:spPr/>
        <p:txBody>
          <a:bodyPr>
            <a:noAutofit/>
          </a:bodyPr>
          <a:lstStyle/>
          <a:p>
            <a:r>
              <a:rPr lang="ar-SA" sz="3200" b="1" dirty="0" smtClean="0"/>
              <a:t/>
            </a:r>
            <a:br>
              <a:rPr lang="ar-SA" sz="3200" b="1" dirty="0" smtClean="0"/>
            </a:br>
            <a:r>
              <a:rPr lang="ar-SA" sz="3200" b="1" dirty="0" smtClean="0"/>
              <a:t/>
            </a:r>
            <a:br>
              <a:rPr lang="ar-SA" sz="3200" b="1" dirty="0" smtClean="0"/>
            </a:br>
            <a:r>
              <a:rPr lang="ar-SA" sz="4800" dirty="0" smtClean="0"/>
              <a:t>ملحق (3)</a:t>
            </a:r>
            <a:r>
              <a:rPr lang="en-US" sz="4800" dirty="0" smtClean="0"/>
              <a:t/>
            </a:r>
            <a:br>
              <a:rPr lang="en-US" sz="4800" dirty="0" smtClean="0"/>
            </a:br>
            <a:endParaRPr lang="ar-SA" sz="4800" dirty="0"/>
          </a:p>
        </p:txBody>
      </p:sp>
      <p:pic>
        <p:nvPicPr>
          <p:cNvPr id="5" name="STUDY MUSIC - Studying Music and Concentration Music for Exam - Relaxing Music - Background Music - Copy ملحق 4.3GP">
            <a:hlinkClick r:id="" action="ppaction://media"/>
          </p:cNvPr>
          <p:cNvPicPr>
            <a:picLocks noGrp="1" noRot="1" noChangeAspect="1"/>
          </p:cNvPicPr>
          <p:nvPr>
            <p:ph idx="1"/>
            <a:videoFile r:link="rId1"/>
          </p:nvPr>
        </p:nvPicPr>
        <p:blipFill>
          <a:blip r:embed="rId4"/>
          <a:stretch>
            <a:fillRect/>
          </a:stretch>
        </p:blipFill>
        <p:spPr>
          <a:xfrm>
            <a:off x="1143000" y="2438400"/>
            <a:ext cx="6477000" cy="2567781"/>
          </a:xfrm>
          <a:prstGeom prst="rect">
            <a:avLst/>
          </a:prstGeom>
        </p:spPr>
      </p:pic>
      <p:sp>
        <p:nvSpPr>
          <p:cNvPr id="6" name="مستطيل 5"/>
          <p:cNvSpPr/>
          <p:nvPr/>
        </p:nvSpPr>
        <p:spPr>
          <a:xfrm>
            <a:off x="2362200" y="5486400"/>
            <a:ext cx="4386137" cy="369332"/>
          </a:xfrm>
          <a:prstGeom prst="rect">
            <a:avLst/>
          </a:prstGeom>
        </p:spPr>
        <p:txBody>
          <a:bodyPr wrap="none">
            <a:spAutoFit/>
          </a:bodyPr>
          <a:lstStyle/>
          <a:p>
            <a:r>
              <a:rPr lang="ar-SA" dirty="0" smtClean="0">
                <a:solidFill>
                  <a:srgbClr val="00B0F0"/>
                </a:solidFill>
              </a:rPr>
              <a:t>موسيقا لتشجيع وتقوية التعلم والتعليم والقدرة على التركيز.</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عنوان 3"/>
          <p:cNvSpPr>
            <a:spLocks noGrp="1"/>
          </p:cNvSpPr>
          <p:nvPr>
            <p:ph type="title"/>
          </p:nvPr>
        </p:nvSpPr>
        <p:spPr/>
        <p:txBody>
          <a:bodyPr>
            <a:noAutofit/>
          </a:bodyPr>
          <a:lstStyle/>
          <a:p>
            <a:r>
              <a:rPr lang="ar-SA" sz="3200" b="1" dirty="0" smtClean="0"/>
              <a:t/>
            </a:r>
            <a:br>
              <a:rPr lang="ar-SA" sz="3200" b="1" dirty="0" smtClean="0"/>
            </a:br>
            <a:r>
              <a:rPr lang="ar-SA" sz="3200" b="1" dirty="0" smtClean="0"/>
              <a:t/>
            </a:r>
            <a:br>
              <a:rPr lang="ar-SA" sz="3200" b="1" dirty="0" smtClean="0"/>
            </a:br>
            <a:r>
              <a:rPr lang="ar-SA" sz="4800" dirty="0" smtClean="0"/>
              <a:t>ملحق (4)</a:t>
            </a:r>
            <a:r>
              <a:rPr lang="en-US" sz="4800" dirty="0" smtClean="0"/>
              <a:t/>
            </a:r>
            <a:br>
              <a:rPr lang="en-US" sz="4800" dirty="0" smtClean="0"/>
            </a:br>
            <a:endParaRPr lang="ar-SA" sz="4800" dirty="0"/>
          </a:p>
        </p:txBody>
      </p:sp>
      <p:pic>
        <p:nvPicPr>
          <p:cNvPr id="5" name="أجمل موسيقا تسمع من طائر الكناري تغمات تدغدغ كل المشاعر نغمات التأمل والتفكير  ملحق 10.3GP">
            <a:hlinkClick r:id="" action="ppaction://media"/>
          </p:cNvPr>
          <p:cNvPicPr>
            <a:picLocks noGrp="1" noRot="1" noChangeAspect="1"/>
          </p:cNvPicPr>
          <p:nvPr>
            <p:ph idx="1"/>
            <a:videoFile r:link="rId1"/>
          </p:nvPr>
        </p:nvPicPr>
        <p:blipFill>
          <a:blip r:embed="rId4"/>
          <a:stretch>
            <a:fillRect/>
          </a:stretch>
        </p:blipFill>
        <p:spPr>
          <a:xfrm>
            <a:off x="1295400" y="2209800"/>
            <a:ext cx="6553200" cy="2438400"/>
          </a:xfrm>
          <a:prstGeom prst="rect">
            <a:avLst/>
          </a:prstGeom>
        </p:spPr>
      </p:pic>
      <p:sp>
        <p:nvSpPr>
          <p:cNvPr id="6" name="مستطيل 5"/>
          <p:cNvSpPr/>
          <p:nvPr/>
        </p:nvSpPr>
        <p:spPr>
          <a:xfrm>
            <a:off x="990600" y="5029200"/>
            <a:ext cx="6858000" cy="646331"/>
          </a:xfrm>
          <a:prstGeom prst="rect">
            <a:avLst/>
          </a:prstGeom>
        </p:spPr>
        <p:txBody>
          <a:bodyPr wrap="square">
            <a:spAutoFit/>
          </a:bodyPr>
          <a:lstStyle/>
          <a:p>
            <a:pPr algn="r"/>
            <a:r>
              <a:rPr lang="ar-SA" dirty="0" smtClean="0">
                <a:solidFill>
                  <a:srgbClr val="00B0F0"/>
                </a:solidFill>
              </a:rPr>
              <a:t>موسيقا تغريد طائر الكناري, نغمات الصباح. نغمات التأمل, نغمات الحياة, تساعد على التأمل في بديع صنع الخالق سبحانه وتعالى.</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عنوان 3"/>
          <p:cNvSpPr>
            <a:spLocks noGrp="1"/>
          </p:cNvSpPr>
          <p:nvPr>
            <p:ph type="title"/>
          </p:nvPr>
        </p:nvSpPr>
        <p:spPr/>
        <p:txBody>
          <a:bodyPr>
            <a:noAutofit/>
          </a:bodyPr>
          <a:lstStyle/>
          <a:p>
            <a:r>
              <a:rPr lang="ar-SA" sz="3200" b="1" dirty="0" smtClean="0"/>
              <a:t/>
            </a:r>
            <a:br>
              <a:rPr lang="ar-SA" sz="3200" b="1" dirty="0" smtClean="0"/>
            </a:br>
            <a:r>
              <a:rPr lang="ar-SA" sz="3200" b="1" dirty="0" smtClean="0"/>
              <a:t/>
            </a:r>
            <a:br>
              <a:rPr lang="ar-SA" sz="3200" b="1" dirty="0" smtClean="0"/>
            </a:br>
            <a:r>
              <a:rPr lang="ar-SA" sz="4800" dirty="0" smtClean="0"/>
              <a:t>ملحق (5)</a:t>
            </a:r>
            <a:r>
              <a:rPr lang="en-US" sz="4800" dirty="0" smtClean="0"/>
              <a:t/>
            </a:r>
            <a:br>
              <a:rPr lang="en-US" sz="4800" dirty="0" smtClean="0"/>
            </a:br>
            <a:endParaRPr lang="ar-SA" sz="4800" dirty="0"/>
          </a:p>
        </p:txBody>
      </p:sp>
      <p:sp>
        <p:nvSpPr>
          <p:cNvPr id="6" name="مستطيل 5"/>
          <p:cNvSpPr/>
          <p:nvPr/>
        </p:nvSpPr>
        <p:spPr>
          <a:xfrm>
            <a:off x="1295400" y="4800600"/>
            <a:ext cx="6629400" cy="923330"/>
          </a:xfrm>
          <a:prstGeom prst="rect">
            <a:avLst/>
          </a:prstGeom>
        </p:spPr>
        <p:txBody>
          <a:bodyPr wrap="square">
            <a:spAutoFit/>
          </a:bodyPr>
          <a:lstStyle/>
          <a:p>
            <a:pPr algn="r"/>
            <a:r>
              <a:rPr lang="ar-SA" dirty="0" smtClean="0">
                <a:solidFill>
                  <a:srgbClr val="00B0F0"/>
                </a:solidFill>
              </a:rPr>
              <a:t>هنا يظهر أنَّ </a:t>
            </a:r>
            <a:r>
              <a:rPr lang="ar-SA" dirty="0" err="1" smtClean="0">
                <a:solidFill>
                  <a:srgbClr val="00B0F0"/>
                </a:solidFill>
              </a:rPr>
              <a:t>الموسيقا</a:t>
            </a:r>
            <a:r>
              <a:rPr lang="ar-SA" dirty="0" smtClean="0">
                <a:solidFill>
                  <a:srgbClr val="00B0F0"/>
                </a:solidFill>
              </a:rPr>
              <a:t> ليست مجرد أنغام بل هي وسيلة تواصل لالتقاء الذِّهن والرُّوح </a:t>
            </a:r>
          </a:p>
          <a:p>
            <a:pPr algn="r"/>
            <a:r>
              <a:rPr lang="ar-SA" dirty="0" smtClean="0">
                <a:solidFill>
                  <a:srgbClr val="00B0F0"/>
                </a:solidFill>
              </a:rPr>
              <a:t>عند الشَّخص الواحد كما صدحت سيٍّدة الطَّرب الأصيل الفنَّانة أم كلثوم  البلتاجي: </a:t>
            </a:r>
          </a:p>
          <a:p>
            <a:pPr algn="r"/>
            <a:r>
              <a:rPr lang="ar-SA" dirty="0" smtClean="0">
                <a:solidFill>
                  <a:srgbClr val="00B0F0"/>
                </a:solidFill>
              </a:rPr>
              <a:t>”المَغنى حياة الرُّوح يِسمعها العليل تشفيه“.</a:t>
            </a:r>
            <a:endParaRPr lang="ar-SA" dirty="0"/>
          </a:p>
        </p:txBody>
      </p:sp>
      <p:pic>
        <p:nvPicPr>
          <p:cNvPr id="9" name="تفاريد كلثومية _  المغنى حياة الروح -   ملحق 15.MP4">
            <a:hlinkClick r:id="" action="ppaction://media"/>
          </p:cNvPr>
          <p:cNvPicPr>
            <a:picLocks noGrp="1" noRot="1" noChangeAspect="1"/>
          </p:cNvPicPr>
          <p:nvPr>
            <p:ph idx="1"/>
            <a:videoFile r:link="rId1"/>
          </p:nvPr>
        </p:nvPicPr>
        <p:blipFill>
          <a:blip r:embed="rId4"/>
          <a:stretch>
            <a:fillRect/>
          </a:stretch>
        </p:blipFill>
        <p:spPr>
          <a:xfrm>
            <a:off x="1447800" y="1981200"/>
            <a:ext cx="61722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عنوان 3"/>
          <p:cNvSpPr>
            <a:spLocks noGrp="1"/>
          </p:cNvSpPr>
          <p:nvPr>
            <p:ph type="title"/>
          </p:nvPr>
        </p:nvSpPr>
        <p:spPr/>
        <p:txBody>
          <a:bodyPr>
            <a:noAutofit/>
          </a:bodyPr>
          <a:lstStyle/>
          <a:p>
            <a:r>
              <a:rPr lang="ar-SA" sz="3200" b="1" dirty="0" smtClean="0"/>
              <a:t/>
            </a:r>
            <a:br>
              <a:rPr lang="ar-SA" sz="3200" b="1" dirty="0" smtClean="0"/>
            </a:br>
            <a:r>
              <a:rPr lang="ar-SA" sz="3200" b="1" dirty="0" smtClean="0"/>
              <a:t/>
            </a:r>
            <a:br>
              <a:rPr lang="ar-SA" sz="3200" b="1" dirty="0" smtClean="0"/>
            </a:br>
            <a:r>
              <a:rPr lang="ar-SA" sz="4800" dirty="0" smtClean="0"/>
              <a:t>ملحق (6)</a:t>
            </a:r>
            <a:r>
              <a:rPr lang="en-US" sz="4800" dirty="0" smtClean="0"/>
              <a:t/>
            </a:r>
            <a:br>
              <a:rPr lang="en-US" sz="4800" dirty="0" smtClean="0"/>
            </a:br>
            <a:endParaRPr lang="ar-SA" sz="4800" dirty="0"/>
          </a:p>
        </p:txBody>
      </p:sp>
      <p:sp>
        <p:nvSpPr>
          <p:cNvPr id="6" name="مستطيل 5"/>
          <p:cNvSpPr/>
          <p:nvPr/>
        </p:nvSpPr>
        <p:spPr>
          <a:xfrm>
            <a:off x="1981200" y="4800600"/>
            <a:ext cx="4572000" cy="369332"/>
          </a:xfrm>
          <a:prstGeom prst="rect">
            <a:avLst/>
          </a:prstGeom>
        </p:spPr>
        <p:txBody>
          <a:bodyPr>
            <a:spAutoFit/>
          </a:bodyPr>
          <a:lstStyle/>
          <a:p>
            <a:pPr algn="ctr"/>
            <a:endParaRPr lang="ar-SA" dirty="0"/>
          </a:p>
        </p:txBody>
      </p:sp>
      <p:sp>
        <p:nvSpPr>
          <p:cNvPr id="10" name="مستطيل 9"/>
          <p:cNvSpPr/>
          <p:nvPr/>
        </p:nvSpPr>
        <p:spPr>
          <a:xfrm>
            <a:off x="838200" y="4572000"/>
            <a:ext cx="6553200" cy="923330"/>
          </a:xfrm>
          <a:prstGeom prst="rect">
            <a:avLst/>
          </a:prstGeom>
        </p:spPr>
        <p:txBody>
          <a:bodyPr wrap="square">
            <a:spAutoFit/>
          </a:bodyPr>
          <a:lstStyle/>
          <a:p>
            <a:pPr algn="r"/>
            <a:r>
              <a:rPr lang="ar-SA" dirty="0" smtClean="0">
                <a:solidFill>
                  <a:srgbClr val="00B0F0"/>
                </a:solidFill>
              </a:rPr>
              <a:t>هنا يظهر أنَّ </a:t>
            </a:r>
            <a:r>
              <a:rPr lang="ar-SA" dirty="0" err="1" smtClean="0">
                <a:solidFill>
                  <a:srgbClr val="00B0F0"/>
                </a:solidFill>
              </a:rPr>
              <a:t>الموسيقا</a:t>
            </a:r>
            <a:r>
              <a:rPr lang="ar-SA" dirty="0" smtClean="0">
                <a:solidFill>
                  <a:srgbClr val="00B0F0"/>
                </a:solidFill>
              </a:rPr>
              <a:t> وسيلة اجتماعية وفاعلة تُساهم في تنمية الحِسّ، وتعمل</a:t>
            </a:r>
          </a:p>
          <a:p>
            <a:pPr algn="r"/>
            <a:r>
              <a:rPr lang="ar-SA" dirty="0" smtClean="0">
                <a:solidFill>
                  <a:srgbClr val="00B0F0"/>
                </a:solidFill>
              </a:rPr>
              <a:t>على إدخال البهجة على النُّفوس وتجميل العالم من حولنا كما صدحت الفنَّانة فيروز:</a:t>
            </a:r>
          </a:p>
          <a:p>
            <a:pPr algn="r"/>
            <a:r>
              <a:rPr lang="ar-SA" dirty="0" smtClean="0">
                <a:solidFill>
                  <a:srgbClr val="00B0F0"/>
                </a:solidFill>
              </a:rPr>
              <a:t>”أعطني النَّاي وغنِّي فالغِنى سرِّ الوُجود وحنيني إليك يبقى بعد أنْ يفنى الوُجود“</a:t>
            </a:r>
          </a:p>
        </p:txBody>
      </p:sp>
      <p:pic>
        <p:nvPicPr>
          <p:cNvPr id="12" name="اعطني الناي وغني فيروز - جبران خليل جبران ملحق 16.MP4">
            <a:hlinkClick r:id="" action="ppaction://media"/>
          </p:cNvPr>
          <p:cNvPicPr>
            <a:picLocks noGrp="1" noRot="1" noChangeAspect="1"/>
          </p:cNvPicPr>
          <p:nvPr>
            <p:ph idx="1"/>
            <a:videoFile r:link="rId1"/>
          </p:nvPr>
        </p:nvPicPr>
        <p:blipFill>
          <a:blip r:embed="rId4"/>
          <a:stretch>
            <a:fillRect/>
          </a:stretch>
        </p:blipFill>
        <p:spPr>
          <a:xfrm>
            <a:off x="1219200" y="1981200"/>
            <a:ext cx="64008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0"/>
            <a:ext cx="9372600" cy="6858000"/>
          </a:xfrm>
          <a:prstGeom prst="rect">
            <a:avLst/>
          </a:prstGeom>
          <a:noFill/>
        </p:spPr>
      </p:pic>
      <p:sp>
        <p:nvSpPr>
          <p:cNvPr id="8" name="عنوان 3"/>
          <p:cNvSpPr>
            <a:spLocks noGrp="1"/>
          </p:cNvSpPr>
          <p:nvPr>
            <p:ph type="title" idx="4294967295"/>
          </p:nvPr>
        </p:nvSpPr>
        <p:spPr>
          <a:xfrm>
            <a:off x="0" y="274638"/>
            <a:ext cx="8229600" cy="1143000"/>
          </a:xfrm>
        </p:spPr>
        <p:txBody>
          <a:bodyPr>
            <a:noAutofit/>
          </a:bodyPr>
          <a:lstStyle/>
          <a:p>
            <a:pPr lvl="0" indent="457200" rtl="1" fontAlgn="base">
              <a:spcAft>
                <a:spcPct val="0"/>
              </a:spcAft>
            </a:pPr>
            <a:r>
              <a:rPr lang="ar-SA" sz="3200" b="1" dirty="0" smtClean="0"/>
              <a:t/>
            </a:r>
            <a:br>
              <a:rPr lang="ar-SA" sz="3200" b="1" dirty="0" smtClean="0"/>
            </a:br>
            <a:r>
              <a:rPr lang="ar-SA" sz="3200" b="1" dirty="0" smtClean="0"/>
              <a:t/>
            </a:r>
            <a:br>
              <a:rPr lang="ar-SA" sz="3200" b="1" dirty="0" smtClean="0"/>
            </a:br>
            <a:r>
              <a:rPr lang="ar-SA" sz="3200" b="1" dirty="0" smtClean="0"/>
              <a:t>                             </a:t>
            </a:r>
            <a:br>
              <a:rPr lang="ar-SA" sz="3200" b="1" dirty="0" smtClean="0"/>
            </a:br>
            <a:r>
              <a:rPr lang="ar-SA" sz="3200" b="1" dirty="0" smtClean="0"/>
              <a:t/>
            </a:r>
            <a:br>
              <a:rPr lang="ar-SA" sz="3200" b="1" dirty="0" smtClean="0"/>
            </a:br>
            <a:r>
              <a:rPr lang="ar-SA" sz="2400" b="1" dirty="0" smtClean="0">
                <a:latin typeface="Simplified Arabic" pitchFamily="18" charset="-78"/>
                <a:ea typeface="Times New Roman" pitchFamily="18" charset="0"/>
                <a:cs typeface="Simplified Arabic" pitchFamily="18" charset="-78"/>
              </a:rPr>
              <a:t>المصادر والمراجع </a:t>
            </a:r>
            <a:br>
              <a:rPr lang="ar-SA" sz="2400" b="1" dirty="0" smtClean="0">
                <a:latin typeface="Simplified Arabic" pitchFamily="18" charset="-78"/>
                <a:ea typeface="Times New Roman" pitchFamily="18" charset="0"/>
                <a:cs typeface="Simplified Arabic" pitchFamily="18" charset="-78"/>
              </a:rPr>
            </a:br>
            <a:r>
              <a:rPr lang="ar-SA" sz="4800" b="1" dirty="0" smtClean="0">
                <a:latin typeface="Simplified Arabic" pitchFamily="18" charset="-78"/>
                <a:ea typeface="Calibri" pitchFamily="34" charset="0"/>
                <a:cs typeface="Simplified Arabic" pitchFamily="18" charset="-78"/>
              </a:rPr>
              <a:t/>
            </a:r>
            <a:br>
              <a:rPr lang="ar-SA" sz="4800" b="1" dirty="0" smtClean="0">
                <a:latin typeface="Simplified Arabic" pitchFamily="18" charset="-78"/>
                <a:ea typeface="Calibri" pitchFamily="34" charset="0"/>
                <a:cs typeface="Simplified Arabic" pitchFamily="18" charset="-78"/>
              </a:rPr>
            </a:br>
            <a:r>
              <a:rPr lang="en-US" sz="4800" dirty="0" smtClean="0"/>
              <a:t/>
            </a:r>
            <a:br>
              <a:rPr lang="en-US" sz="4800" dirty="0" smtClean="0"/>
            </a:br>
            <a:endParaRPr lang="ar-SA" sz="4800" dirty="0"/>
          </a:p>
        </p:txBody>
      </p:sp>
      <p:sp>
        <p:nvSpPr>
          <p:cNvPr id="4" name="مستطيل 3"/>
          <p:cNvSpPr/>
          <p:nvPr/>
        </p:nvSpPr>
        <p:spPr>
          <a:xfrm>
            <a:off x="152400" y="1828800"/>
            <a:ext cx="8991600" cy="3970318"/>
          </a:xfrm>
          <a:prstGeom prst="rect">
            <a:avLst/>
          </a:prstGeom>
        </p:spPr>
        <p:txBody>
          <a:bodyPr wrap="square">
            <a:spAutoFit/>
          </a:bodyPr>
          <a:lstStyle/>
          <a:p>
            <a:pPr lvl="0" indent="457200" algn="r" rtl="1" fontAlgn="base">
              <a:spcBef>
                <a:spcPct val="0"/>
              </a:spcBef>
              <a:spcAft>
                <a:spcPct val="0"/>
              </a:spcAft>
            </a:pPr>
            <a:r>
              <a:rPr lang="ar-SA" b="1" dirty="0" smtClean="0">
                <a:latin typeface="Simplified Arabic" pitchFamily="18" charset="-78"/>
                <a:ea typeface="Calibri" pitchFamily="34" charset="0"/>
                <a:cs typeface="Simplified Arabic" pitchFamily="18" charset="-78"/>
              </a:rPr>
              <a:t>المراجع الالكترونية:</a:t>
            </a:r>
            <a:endParaRPr lang="en-US" b="1" dirty="0" smtClean="0">
              <a:latin typeface="Simplified Arabic" pitchFamily="18" charset="-78"/>
              <a:ea typeface="Calibri" pitchFamily="34" charset="0"/>
              <a:cs typeface="Simplified Arabic" pitchFamily="18" charset="-78"/>
            </a:endParaRPr>
          </a:p>
          <a:p>
            <a:pPr lvl="0" indent="457200" fontAlgn="base">
              <a:spcBef>
                <a:spcPct val="0"/>
              </a:spcBef>
              <a:spcAft>
                <a:spcPct val="0"/>
              </a:spcAft>
            </a:pPr>
            <a:endParaRPr lang="en-US" dirty="0" smtClean="0">
              <a:solidFill>
                <a:srgbClr val="FF0000"/>
              </a:solidFill>
              <a:latin typeface="Simplified Arabic" pitchFamily="18" charset="-78"/>
              <a:ea typeface="Times New Roman" pitchFamily="18" charset="0"/>
              <a:cs typeface="Simplified Arabic" pitchFamily="18" charset="-78"/>
              <a:hlinkClick r:id="rId3"/>
            </a:endParaRPr>
          </a:p>
          <a:p>
            <a:pPr lvl="0" indent="457200" fontAlgn="base">
              <a:spcBef>
                <a:spcPct val="0"/>
              </a:spcBef>
              <a:spcAft>
                <a:spcPct val="0"/>
              </a:spcAft>
            </a:pPr>
            <a:r>
              <a:rPr lang="en-US" dirty="0" smtClean="0">
                <a:solidFill>
                  <a:srgbClr val="FF0000"/>
                </a:solidFill>
                <a:latin typeface="Simplified Arabic" pitchFamily="18" charset="-78"/>
                <a:ea typeface="Times New Roman" pitchFamily="18" charset="0"/>
                <a:cs typeface="Simplified Arabic" pitchFamily="18" charset="-78"/>
                <a:hlinkClick r:id="rId3"/>
              </a:rPr>
              <a:t>http://hifati.yoo7.com/t6236-topic</a:t>
            </a:r>
            <a:r>
              <a:rPr lang="en-US" dirty="0" smtClean="0">
                <a:solidFill>
                  <a:srgbClr val="FF0000"/>
                </a:solidFill>
                <a:latin typeface="Simplified Arabic" pitchFamily="18" charset="-78"/>
                <a:ea typeface="Times New Roman" pitchFamily="18" charset="0"/>
                <a:cs typeface="Simplified Arabic" pitchFamily="18" charset="-78"/>
              </a:rPr>
              <a:t>  (1)</a:t>
            </a:r>
            <a:endParaRPr lang="en-US" sz="1050" dirty="0" smtClean="0">
              <a:solidFill>
                <a:srgbClr val="FF0000"/>
              </a:solidFill>
              <a:latin typeface="Arial" pitchFamily="34" charset="0"/>
              <a:cs typeface="Arial" pitchFamily="34" charset="0"/>
            </a:endParaRPr>
          </a:p>
          <a:p>
            <a:pPr lvl="0" indent="457200" eaLnBrk="0" fontAlgn="base" hangingPunct="0">
              <a:spcBef>
                <a:spcPct val="0"/>
              </a:spcBef>
              <a:spcAft>
                <a:spcPct val="0"/>
              </a:spcAft>
            </a:pPr>
            <a:r>
              <a:rPr lang="en-US" dirty="0" smtClean="0">
                <a:solidFill>
                  <a:srgbClr val="FF0000"/>
                </a:solidFill>
                <a:latin typeface="Simplified Arabic" pitchFamily="18" charset="-78"/>
                <a:ea typeface="Times New Roman" pitchFamily="18" charset="0"/>
                <a:cs typeface="Simplified Arabic" pitchFamily="18" charset="-78"/>
                <a:hlinkClick r:id="rId4"/>
              </a:rPr>
              <a:t>http://omar.ahlamountada.com/t899-topic</a:t>
            </a:r>
            <a:r>
              <a:rPr lang="en-US" sz="1100" dirty="0" smtClean="0">
                <a:solidFill>
                  <a:srgbClr val="FF0000"/>
                </a:solidFill>
                <a:latin typeface="Arial" pitchFamily="34" charset="0"/>
                <a:ea typeface="Times New Roman" pitchFamily="18" charset="0"/>
                <a:cs typeface="Arial" pitchFamily="34" charset="0"/>
              </a:rPr>
              <a:t>    </a:t>
            </a:r>
            <a:r>
              <a:rPr lang="en-US" dirty="0" smtClean="0">
                <a:solidFill>
                  <a:srgbClr val="FF0000"/>
                </a:solidFill>
                <a:latin typeface="Simplified Arabic" pitchFamily="18" charset="-78"/>
                <a:ea typeface="Times New Roman" pitchFamily="18" charset="0"/>
                <a:cs typeface="Simplified Arabic" pitchFamily="18" charset="-78"/>
              </a:rPr>
              <a:t>(8)</a:t>
            </a:r>
            <a:endParaRPr lang="en-US" sz="1050" dirty="0" smtClean="0">
              <a:solidFill>
                <a:srgbClr val="FF0000"/>
              </a:solidFill>
              <a:latin typeface="Arial" pitchFamily="34" charset="0"/>
              <a:cs typeface="Arial" pitchFamily="34" charset="0"/>
            </a:endParaRPr>
          </a:p>
          <a:p>
            <a:pPr lvl="0" indent="457200" eaLnBrk="0" fontAlgn="base" hangingPunct="0">
              <a:spcBef>
                <a:spcPct val="0"/>
              </a:spcBef>
              <a:spcAft>
                <a:spcPct val="0"/>
              </a:spcAft>
            </a:pPr>
            <a:r>
              <a:rPr lang="en-US" dirty="0" smtClean="0">
                <a:solidFill>
                  <a:srgbClr val="FF0000"/>
                </a:solidFill>
                <a:latin typeface="Simplified Arabic" pitchFamily="18" charset="-78"/>
                <a:ea typeface="Times New Roman" pitchFamily="18" charset="0"/>
                <a:cs typeface="Simplified Arabic" pitchFamily="18" charset="-78"/>
              </a:rPr>
              <a:t>(9) </a:t>
            </a:r>
            <a:r>
              <a:rPr lang="en-US" sz="1100" dirty="0" smtClean="0">
                <a:solidFill>
                  <a:srgbClr val="FF0000"/>
                </a:solidFill>
                <a:latin typeface="Arial" pitchFamily="34" charset="0"/>
                <a:ea typeface="Times New Roman" pitchFamily="18" charset="0"/>
                <a:cs typeface="Arial" pitchFamily="34" charset="0"/>
              </a:rPr>
              <a:t> </a:t>
            </a:r>
            <a:r>
              <a:rPr lang="en-US" dirty="0" smtClean="0">
                <a:solidFill>
                  <a:srgbClr val="FF0000"/>
                </a:solidFill>
                <a:latin typeface="Simplified Arabic" pitchFamily="18" charset="-78"/>
                <a:ea typeface="Times New Roman" pitchFamily="18" charset="0"/>
                <a:cs typeface="Simplified Arabic" pitchFamily="18" charset="-78"/>
                <a:hlinkClick r:id="rId5"/>
              </a:rPr>
              <a:t>http://vb.sukrbnat.com/b21377</a:t>
            </a:r>
            <a:r>
              <a:rPr lang="ar-JO" dirty="0" smtClean="0">
                <a:solidFill>
                  <a:srgbClr val="FF0000"/>
                </a:solidFill>
                <a:latin typeface="Simplified Arabic" pitchFamily="18" charset="-78"/>
                <a:ea typeface="Times New Roman" pitchFamily="18" charset="0"/>
                <a:cs typeface="Simplified Arabic" pitchFamily="18" charset="-78"/>
                <a:hlinkClick r:id="rId5"/>
              </a:rPr>
              <a:t>/</a:t>
            </a:r>
            <a:endParaRPr lang="en-US" sz="1050" dirty="0" smtClean="0">
              <a:solidFill>
                <a:srgbClr val="FF0000"/>
              </a:solidFill>
              <a:latin typeface="Arial" pitchFamily="34" charset="0"/>
              <a:cs typeface="Arial" pitchFamily="34" charset="0"/>
            </a:endParaRPr>
          </a:p>
          <a:p>
            <a:pPr lvl="0" indent="457200" eaLnBrk="0" fontAlgn="base" hangingPunct="0">
              <a:spcBef>
                <a:spcPct val="0"/>
              </a:spcBef>
              <a:spcAft>
                <a:spcPct val="0"/>
              </a:spcAft>
            </a:pPr>
            <a:r>
              <a:rPr lang="en-US" dirty="0" smtClean="0">
                <a:solidFill>
                  <a:srgbClr val="FF0000"/>
                </a:solidFill>
                <a:latin typeface="Simplified Arabic" pitchFamily="18" charset="-78"/>
                <a:ea typeface="Calibri" pitchFamily="34" charset="0"/>
                <a:cs typeface="Simplified Arabic" pitchFamily="18" charset="-78"/>
                <a:hlinkClick r:id="rId6"/>
              </a:rPr>
              <a:t>http://www.kuwaitup.com/vb/t339463.html</a:t>
            </a:r>
            <a:r>
              <a:rPr lang="en-US" u="sng" dirty="0" smtClean="0">
                <a:solidFill>
                  <a:srgbClr val="FF0000"/>
                </a:solidFill>
                <a:latin typeface="Simplified Arabic" pitchFamily="18" charset="-78"/>
                <a:ea typeface="Calibri" pitchFamily="34" charset="0"/>
                <a:cs typeface="Simplified Arabic" pitchFamily="18" charset="-78"/>
              </a:rPr>
              <a:t> </a:t>
            </a:r>
            <a:r>
              <a:rPr lang="en-US" dirty="0" smtClean="0">
                <a:solidFill>
                  <a:srgbClr val="FF0000"/>
                </a:solidFill>
                <a:latin typeface="Simplified Arabic" pitchFamily="18" charset="-78"/>
                <a:ea typeface="Calibri" pitchFamily="34" charset="0"/>
                <a:cs typeface="Simplified Arabic" pitchFamily="18" charset="-78"/>
              </a:rPr>
              <a:t>(11) </a:t>
            </a:r>
            <a:endParaRPr lang="en-US" sz="1050" dirty="0" smtClean="0">
              <a:solidFill>
                <a:srgbClr val="FF0000"/>
              </a:solidFill>
              <a:latin typeface="Arial" pitchFamily="34" charset="0"/>
              <a:cs typeface="Arial" pitchFamily="34" charset="0"/>
            </a:endParaRPr>
          </a:p>
          <a:p>
            <a:pPr lvl="0" indent="457200" eaLnBrk="0" fontAlgn="base" hangingPunct="0">
              <a:spcBef>
                <a:spcPct val="0"/>
              </a:spcBef>
              <a:spcAft>
                <a:spcPct val="0"/>
              </a:spcAft>
            </a:pPr>
            <a:r>
              <a:rPr lang="en-US" dirty="0" smtClean="0">
                <a:solidFill>
                  <a:srgbClr val="FF0000"/>
                </a:solidFill>
                <a:latin typeface="Simplified Arabic" pitchFamily="18" charset="-78"/>
                <a:ea typeface="Times New Roman" pitchFamily="18" charset="0"/>
                <a:cs typeface="Simplified Arabic" pitchFamily="18" charset="-78"/>
                <a:hlinkClick r:id="rId7"/>
              </a:rPr>
              <a:t>http://</a:t>
            </a:r>
            <a:r>
              <a:rPr lang="en-US" dirty="0" smtClean="0">
                <a:solidFill>
                  <a:srgbClr val="FF0000"/>
                </a:solidFill>
                <a:latin typeface="Simplified Arabic" pitchFamily="18" charset="-78"/>
                <a:ea typeface="Times New Roman" pitchFamily="18" charset="0"/>
                <a:cs typeface="Simplified Arabic" pitchFamily="18" charset="-78"/>
                <a:hlinkClick r:id="rId7"/>
              </a:rPr>
              <a:t>www.christian-dogma.com/vb/showthread.php?t=44229</a:t>
            </a:r>
            <a:r>
              <a:rPr lang="en-US" dirty="0" smtClean="0">
                <a:solidFill>
                  <a:srgbClr val="FF0000"/>
                </a:solidFill>
                <a:latin typeface="Simplified Arabic" pitchFamily="18" charset="-78"/>
                <a:ea typeface="Times New Roman" pitchFamily="18" charset="0"/>
                <a:cs typeface="Simplified Arabic" pitchFamily="18" charset="-78"/>
              </a:rPr>
              <a:t>(12</a:t>
            </a:r>
            <a:r>
              <a:rPr lang="en-US" dirty="0" smtClean="0">
                <a:solidFill>
                  <a:srgbClr val="FF0000"/>
                </a:solidFill>
                <a:latin typeface="Simplified Arabic" pitchFamily="18" charset="-78"/>
                <a:ea typeface="Times New Roman" pitchFamily="18" charset="0"/>
                <a:cs typeface="Simplified Arabic" pitchFamily="18" charset="-78"/>
              </a:rPr>
              <a:t>) </a:t>
            </a:r>
            <a:endParaRPr lang="en-US" sz="1050" dirty="0" smtClean="0">
              <a:solidFill>
                <a:srgbClr val="FF0000"/>
              </a:solidFill>
              <a:latin typeface="Arial" pitchFamily="34" charset="0"/>
              <a:cs typeface="Arial" pitchFamily="34" charset="0"/>
            </a:endParaRPr>
          </a:p>
          <a:p>
            <a:pPr lvl="0" indent="457200" eaLnBrk="0" fontAlgn="base" hangingPunct="0">
              <a:spcBef>
                <a:spcPct val="0"/>
              </a:spcBef>
              <a:spcAft>
                <a:spcPct val="0"/>
              </a:spcAft>
            </a:pPr>
            <a:r>
              <a:rPr lang="en-US" dirty="0" smtClean="0">
                <a:solidFill>
                  <a:srgbClr val="FF0000"/>
                </a:solidFill>
                <a:latin typeface="Simplified Arabic" pitchFamily="18" charset="-78"/>
                <a:ea typeface="Times New Roman" pitchFamily="18" charset="0"/>
                <a:cs typeface="Simplified Arabic" pitchFamily="18" charset="-78"/>
              </a:rPr>
              <a:t>(13) </a:t>
            </a:r>
            <a:r>
              <a:rPr lang="en-US" dirty="0" smtClean="0">
                <a:solidFill>
                  <a:srgbClr val="FF0000"/>
                </a:solidFill>
                <a:latin typeface="Arial" pitchFamily="34" charset="0"/>
                <a:ea typeface="Times New Roman" pitchFamily="18" charset="0"/>
                <a:cs typeface="Arial" pitchFamily="34" charset="0"/>
              </a:rPr>
              <a:t> </a:t>
            </a:r>
            <a:r>
              <a:rPr lang="en-US" dirty="0" smtClean="0">
                <a:solidFill>
                  <a:srgbClr val="FF0000"/>
                </a:solidFill>
                <a:latin typeface="Simplified Arabic" pitchFamily="18" charset="-78"/>
                <a:ea typeface="Times New Roman" pitchFamily="18" charset="0"/>
                <a:cs typeface="Simplified Arabic" pitchFamily="18" charset="-78"/>
                <a:hlinkClick r:id="rId8"/>
              </a:rPr>
              <a:t>http://educ.forumactif.com/t2706-topic</a:t>
            </a:r>
            <a:endParaRPr lang="en-US" sz="1050" dirty="0" smtClean="0">
              <a:solidFill>
                <a:srgbClr val="FF0000"/>
              </a:solidFill>
              <a:latin typeface="Arial" pitchFamily="34" charset="0"/>
              <a:cs typeface="Arial" pitchFamily="34" charset="0"/>
            </a:endParaRPr>
          </a:p>
          <a:p>
            <a:pPr lvl="0" indent="457200" eaLnBrk="0" fontAlgn="base" hangingPunct="0">
              <a:spcBef>
                <a:spcPct val="0"/>
              </a:spcBef>
              <a:spcAft>
                <a:spcPct val="0"/>
              </a:spcAft>
            </a:pPr>
            <a:r>
              <a:rPr lang="en-US" dirty="0" smtClean="0">
                <a:solidFill>
                  <a:srgbClr val="FF0000"/>
                </a:solidFill>
                <a:latin typeface="Simplified Arabic" pitchFamily="18" charset="-78"/>
                <a:ea typeface="Times New Roman" pitchFamily="18" charset="0"/>
                <a:cs typeface="Simplified Arabic" pitchFamily="18" charset="-78"/>
                <a:hlinkClick r:id="rId9"/>
              </a:rPr>
              <a:t>http://</a:t>
            </a:r>
            <a:r>
              <a:rPr lang="en-US" dirty="0" smtClean="0">
                <a:solidFill>
                  <a:srgbClr val="FF0000"/>
                </a:solidFill>
                <a:latin typeface="Simplified Arabic" pitchFamily="18" charset="-78"/>
                <a:ea typeface="Times New Roman" pitchFamily="18" charset="0"/>
                <a:cs typeface="Simplified Arabic" pitchFamily="18" charset="-78"/>
                <a:hlinkClick r:id="rId9"/>
              </a:rPr>
              <a:t>www.sofiea.com/jordanchoir/component/content/article/23-mix/246-2011-06-09-</a:t>
            </a:r>
          </a:p>
          <a:p>
            <a:pPr lvl="0" indent="457200" eaLnBrk="0" fontAlgn="base" hangingPunct="0">
              <a:spcBef>
                <a:spcPct val="0"/>
              </a:spcBef>
              <a:spcAft>
                <a:spcPct val="0"/>
              </a:spcAft>
            </a:pPr>
            <a:r>
              <a:rPr lang="en-US" dirty="0" smtClean="0">
                <a:solidFill>
                  <a:srgbClr val="FF0000"/>
                </a:solidFill>
                <a:latin typeface="Simplified Arabic" pitchFamily="18" charset="-78"/>
                <a:ea typeface="Times New Roman" pitchFamily="18" charset="0"/>
                <a:cs typeface="Simplified Arabic" pitchFamily="18" charset="-78"/>
                <a:hlinkClick r:id="rId9"/>
              </a:rPr>
              <a:t>06-45-55.html</a:t>
            </a:r>
            <a:r>
              <a:rPr lang="en-US" dirty="0" smtClean="0">
                <a:solidFill>
                  <a:srgbClr val="FF0000"/>
                </a:solidFill>
                <a:latin typeface="Simplified Arabic" pitchFamily="18" charset="-78"/>
                <a:ea typeface="Times New Roman" pitchFamily="18" charset="0"/>
                <a:cs typeface="Simplified Arabic" pitchFamily="18" charset="-78"/>
              </a:rPr>
              <a:t> (14)</a:t>
            </a:r>
            <a:endParaRPr lang="en-US" sz="1050" dirty="0" smtClean="0">
              <a:solidFill>
                <a:srgbClr val="FF0000"/>
              </a:solidFill>
              <a:latin typeface="Arial" pitchFamily="34" charset="0"/>
              <a:cs typeface="Arial" pitchFamily="34" charset="0"/>
            </a:endParaRPr>
          </a:p>
          <a:p>
            <a:pPr lvl="0" indent="457200" eaLnBrk="0" fontAlgn="base" hangingPunct="0">
              <a:spcBef>
                <a:spcPct val="0"/>
              </a:spcBef>
              <a:spcAft>
                <a:spcPct val="0"/>
              </a:spcAft>
            </a:pPr>
            <a:r>
              <a:rPr lang="en-US" dirty="0" smtClean="0">
                <a:solidFill>
                  <a:srgbClr val="FF0000"/>
                </a:solidFill>
                <a:latin typeface="Simplified Arabic" pitchFamily="18" charset="-78"/>
                <a:ea typeface="Times New Roman" pitchFamily="18" charset="0"/>
                <a:cs typeface="Simplified Arabic" pitchFamily="18" charset="-78"/>
                <a:hlinkClick r:id="rId10"/>
              </a:rPr>
              <a:t>http://www.sofiea.com/jordanchoir/component/content/article/23-</a:t>
            </a:r>
            <a:r>
              <a:rPr lang="en-US" dirty="0" smtClean="0">
                <a:solidFill>
                  <a:srgbClr val="FF0000"/>
                </a:solidFill>
                <a:latin typeface="Simplified Arabic" pitchFamily="18" charset="-78"/>
                <a:ea typeface="Times New Roman" pitchFamily="18" charset="0"/>
                <a:cs typeface="Simplified Arabic" pitchFamily="18" charset="-78"/>
              </a:rPr>
              <a:t>  </a:t>
            </a:r>
            <a:r>
              <a:rPr lang="en-US" u="sng" dirty="0" smtClean="0">
                <a:solidFill>
                  <a:srgbClr val="FF0000"/>
                </a:solidFill>
                <a:latin typeface="Simplified Arabic" pitchFamily="18" charset="-78"/>
                <a:ea typeface="Times New Roman" pitchFamily="18" charset="0"/>
                <a:cs typeface="Simplified Arabic" pitchFamily="18" charset="-78"/>
              </a:rPr>
              <a:t>mix/243-2011-06-</a:t>
            </a:r>
          </a:p>
          <a:p>
            <a:pPr lvl="0" indent="457200" eaLnBrk="0" fontAlgn="base" hangingPunct="0">
              <a:spcBef>
                <a:spcPct val="0"/>
              </a:spcBef>
              <a:spcAft>
                <a:spcPct val="0"/>
              </a:spcAft>
            </a:pPr>
            <a:r>
              <a:rPr lang="en-US" u="sng" dirty="0" smtClean="0">
                <a:solidFill>
                  <a:srgbClr val="FF0000"/>
                </a:solidFill>
                <a:latin typeface="Simplified Arabic" pitchFamily="18" charset="-78"/>
                <a:ea typeface="Times New Roman" pitchFamily="18" charset="0"/>
                <a:cs typeface="Simplified Arabic" pitchFamily="18" charset="-78"/>
              </a:rPr>
              <a:t>08-07-17-59.html  </a:t>
            </a:r>
            <a:r>
              <a:rPr lang="en-US" dirty="0" smtClean="0">
                <a:solidFill>
                  <a:srgbClr val="FF0000"/>
                </a:solidFill>
                <a:latin typeface="Simplified Arabic" pitchFamily="18" charset="-78"/>
                <a:ea typeface="Times New Roman" pitchFamily="18" charset="0"/>
                <a:cs typeface="Simplified Arabic" pitchFamily="18" charset="-78"/>
              </a:rPr>
              <a:t>(15)</a:t>
            </a:r>
            <a:endParaRPr lang="en-US" sz="1050" dirty="0" smtClean="0">
              <a:solidFill>
                <a:srgbClr val="FF0000"/>
              </a:solidFill>
              <a:latin typeface="Arial" pitchFamily="34" charset="0"/>
              <a:cs typeface="Arial" pitchFamily="34" charset="0"/>
            </a:endParaRPr>
          </a:p>
          <a:p>
            <a:pPr lvl="0" indent="457200" eaLnBrk="0" fontAlgn="base" hangingPunct="0">
              <a:spcBef>
                <a:spcPct val="0"/>
              </a:spcBef>
              <a:spcAft>
                <a:spcPct val="0"/>
              </a:spcAft>
            </a:pPr>
            <a:r>
              <a:rPr lang="en-US" dirty="0" smtClean="0">
                <a:solidFill>
                  <a:srgbClr val="FF0000"/>
                </a:solidFill>
                <a:latin typeface="Simplified Arabic" pitchFamily="18" charset="-78"/>
                <a:ea typeface="Times New Roman" pitchFamily="18" charset="0"/>
                <a:cs typeface="Simplified Arabic" pitchFamily="18" charset="-78"/>
                <a:hlinkClick r:id="rId11"/>
              </a:rPr>
              <a:t>http://nazzal.ahlamontada.net/t3442-topic</a:t>
            </a:r>
            <a:endParaRPr lang="en-US" dirty="0" smtClean="0">
              <a:solidFill>
                <a:srgbClr val="FF0000"/>
              </a:solidFill>
              <a:latin typeface="Simplified Arabic" pitchFamily="18" charset="-78"/>
              <a:ea typeface="Times New Roman" pitchFamily="18" charset="0"/>
              <a:cs typeface="Simplified Arabic" pitchFamily="18" charset="-78"/>
              <a:hlinkClick r:id="rId12"/>
            </a:endParaRPr>
          </a:p>
          <a:p>
            <a:pPr lvl="0" indent="457200" eaLnBrk="0" fontAlgn="base" hangingPunct="0">
              <a:spcBef>
                <a:spcPct val="0"/>
              </a:spcBef>
              <a:spcAft>
                <a:spcPct val="0"/>
              </a:spcAft>
            </a:pPr>
            <a:r>
              <a:rPr lang="en-US" dirty="0" smtClean="0">
                <a:solidFill>
                  <a:srgbClr val="FF0000"/>
                </a:solidFill>
                <a:latin typeface="Simplified Arabic" pitchFamily="18" charset="-78"/>
                <a:ea typeface="Times New Roman" pitchFamily="18" charset="0"/>
                <a:cs typeface="Simplified Arabic" pitchFamily="18" charset="-78"/>
                <a:hlinkClick r:id="rId12"/>
              </a:rPr>
              <a:t>http://drehabatef.ahlamontada.net/t597-topic</a:t>
            </a:r>
            <a:r>
              <a:rPr lang="en-US" sz="1050" dirty="0" smtClean="0">
                <a:solidFill>
                  <a:srgbClr val="FF0000"/>
                </a:solidFill>
                <a:latin typeface="Arial" pitchFamily="34" charset="0"/>
                <a:cs typeface="Arial" pitchFamily="34" charset="0"/>
              </a:rPr>
              <a:t> </a:t>
            </a:r>
            <a:endParaRPr lang="en-US" sz="2400" dirty="0" smtClean="0">
              <a:solidFill>
                <a:srgbClr val="FF0000"/>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1"/>
            <a:ext cx="9372600" cy="6858000"/>
          </a:xfrm>
          <a:prstGeom prst="rect">
            <a:avLst/>
          </a:prstGeom>
          <a:noFill/>
        </p:spPr>
      </p:pic>
      <p:sp>
        <p:nvSpPr>
          <p:cNvPr id="8" name="عنوان 3"/>
          <p:cNvSpPr>
            <a:spLocks noGrp="1"/>
          </p:cNvSpPr>
          <p:nvPr>
            <p:ph type="title" idx="4294967295"/>
          </p:nvPr>
        </p:nvSpPr>
        <p:spPr>
          <a:xfrm>
            <a:off x="457200" y="1524000"/>
            <a:ext cx="8229600" cy="5334000"/>
          </a:xfrm>
        </p:spPr>
        <p:txBody>
          <a:bodyPr>
            <a:noAutofit/>
          </a:bodyPr>
          <a:lstStyle/>
          <a:p>
            <a:pPr lvl="0" algn="just" rtl="1"/>
            <a:r>
              <a:rPr lang="ar-SA" sz="1800" b="1" dirty="0" smtClean="0"/>
              <a:t/>
            </a:r>
            <a:br>
              <a:rPr lang="ar-SA" sz="1800" b="1" dirty="0" smtClean="0"/>
            </a:br>
            <a:r>
              <a:rPr lang="ar-SA" sz="1800" b="1" dirty="0" smtClean="0"/>
              <a:t> </a:t>
            </a:r>
            <a:r>
              <a:rPr lang="ar-SA" sz="1800" b="1" dirty="0" smtClean="0"/>
              <a:t/>
            </a:r>
            <a:br>
              <a:rPr lang="ar-SA" sz="1800" b="1" dirty="0" smtClean="0"/>
            </a:br>
            <a:r>
              <a:rPr lang="en-US" sz="1800" dirty="0" smtClean="0"/>
              <a:t/>
            </a:r>
            <a:br>
              <a:rPr lang="en-US" sz="1800" dirty="0" smtClean="0"/>
            </a:br>
            <a:r>
              <a:rPr lang="ar-SA" sz="1800" dirty="0" smtClean="0"/>
              <a:t>*- </a:t>
            </a:r>
            <a:r>
              <a:rPr lang="ar-JO" sz="1800" dirty="0" smtClean="0"/>
              <a:t>إكرام مطر وآخرون، (1986)، </a:t>
            </a:r>
            <a:r>
              <a:rPr lang="ar-JO" sz="1800" u="sng" dirty="0" smtClean="0"/>
              <a:t>تدريس </a:t>
            </a:r>
            <a:r>
              <a:rPr lang="ar-JO" sz="1800" u="sng" dirty="0" err="1" smtClean="0"/>
              <a:t>المُوسيقا</a:t>
            </a:r>
            <a:r>
              <a:rPr lang="ar-JO" sz="1800" u="sng" dirty="0" smtClean="0"/>
              <a:t>،</a:t>
            </a:r>
            <a:r>
              <a:rPr lang="ar-JO" sz="1800" dirty="0" smtClean="0"/>
              <a:t> دار العلم والثقافة، جمهورية مصر العربية. (3)</a:t>
            </a:r>
            <a:r>
              <a:rPr lang="en-US" sz="1800" dirty="0" smtClean="0"/>
              <a:t/>
            </a:r>
            <a:br>
              <a:rPr lang="en-US" sz="1800" dirty="0" smtClean="0"/>
            </a:br>
            <a:r>
              <a:rPr lang="ar-SA" sz="1800" dirty="0" smtClean="0"/>
              <a:t>*- </a:t>
            </a:r>
            <a:r>
              <a:rPr lang="ar-SA" sz="1800" dirty="0" err="1" smtClean="0"/>
              <a:t>د</a:t>
            </a:r>
            <a:r>
              <a:rPr lang="ar-SA" sz="1800" dirty="0" smtClean="0"/>
              <a:t>. </a:t>
            </a:r>
            <a:r>
              <a:rPr lang="ar-SA" sz="1800" dirty="0" err="1" smtClean="0"/>
              <a:t>نيللي</a:t>
            </a:r>
            <a:r>
              <a:rPr lang="ar-SA" sz="1800" dirty="0" smtClean="0"/>
              <a:t> محمد العطار ود. شريف </a:t>
            </a:r>
            <a:r>
              <a:rPr lang="ar-SA" sz="1800" dirty="0" err="1" smtClean="0"/>
              <a:t>ابراهيم</a:t>
            </a:r>
            <a:r>
              <a:rPr lang="ar-SA" sz="1800" dirty="0" smtClean="0"/>
              <a:t> خميس، </a:t>
            </a:r>
            <a:r>
              <a:rPr lang="ar-SA" sz="1800" u="sng" dirty="0" smtClean="0"/>
              <a:t>محاضرات في التعبير المُوسيقي لطفل الروضة</a:t>
            </a:r>
            <a:r>
              <a:rPr lang="ar-SA" sz="1800" dirty="0" smtClean="0"/>
              <a:t> </a:t>
            </a:r>
            <a:r>
              <a:rPr lang="ar-JO" sz="1800" dirty="0" smtClean="0"/>
              <a:t>(4).</a:t>
            </a:r>
            <a:r>
              <a:rPr lang="en-US" sz="1800" dirty="0" smtClean="0"/>
              <a:t/>
            </a:r>
            <a:br>
              <a:rPr lang="en-US" sz="1800" dirty="0" smtClean="0"/>
            </a:br>
            <a:r>
              <a:rPr lang="ar-SA" sz="1800" dirty="0" smtClean="0"/>
              <a:t>*- جمعية الدراسات العربية، </a:t>
            </a:r>
            <a:r>
              <a:rPr lang="ar-SA" sz="1800" u="sng" dirty="0" err="1" smtClean="0"/>
              <a:t>الموسيقا</a:t>
            </a:r>
            <a:r>
              <a:rPr lang="ar-SA" sz="1800" u="sng" dirty="0" smtClean="0"/>
              <a:t> والطفولة،</a:t>
            </a:r>
            <a:r>
              <a:rPr lang="ar-SA" sz="1800" dirty="0" smtClean="0"/>
              <a:t> مركز مصادر الطفولة المبكرة (</a:t>
            </a:r>
            <a:r>
              <a:rPr lang="en-US" sz="1800" dirty="0" smtClean="0"/>
              <a:t>ECRC</a:t>
            </a:r>
            <a:r>
              <a:rPr lang="ar-SA" sz="1800" dirty="0" smtClean="0"/>
              <a:t>)، نابلس فلسطين. </a:t>
            </a:r>
            <a:r>
              <a:rPr lang="ar-JO" sz="1800" dirty="0" smtClean="0"/>
              <a:t>(5)</a:t>
            </a:r>
            <a:r>
              <a:rPr lang="en-US" sz="1800" dirty="0" smtClean="0"/>
              <a:t/>
            </a:r>
            <a:br>
              <a:rPr lang="en-US" sz="1800" dirty="0" smtClean="0"/>
            </a:br>
            <a:r>
              <a:rPr lang="ar-SA" sz="1800" dirty="0" smtClean="0"/>
              <a:t>*- </a:t>
            </a:r>
            <a:r>
              <a:rPr lang="ar-SA" sz="1800" dirty="0" err="1" smtClean="0"/>
              <a:t>د</a:t>
            </a:r>
            <a:r>
              <a:rPr lang="ar-SA" sz="1800" dirty="0" smtClean="0"/>
              <a:t>. محمد بن علي السويد، (1428ه)، </a:t>
            </a:r>
            <a:r>
              <a:rPr lang="ar-SA" sz="1800" u="sng" dirty="0" smtClean="0"/>
              <a:t>صورة الطفل في الإعلان التلفزيوني وعلاقتها بالقيم الاجتماعية والتربوية، دراسة تحليلية لعينة من قنوات الأطفال، قناة (</a:t>
            </a:r>
            <a:r>
              <a:rPr lang="en-US" sz="1800" u="sng" dirty="0" smtClean="0"/>
              <a:t>SPACE TOON</a:t>
            </a:r>
            <a:r>
              <a:rPr lang="ar-SA" sz="1800" u="sng" dirty="0" smtClean="0"/>
              <a:t>)، أنموذجاً، </a:t>
            </a:r>
            <a:r>
              <a:rPr lang="ar-SA" sz="1800" dirty="0" smtClean="0"/>
              <a:t>قسم الإعلام، كلية الدعوة والإعلام، جامعة الإمام صخر، الرياض, المملكة العربية السعودية. </a:t>
            </a:r>
            <a:r>
              <a:rPr lang="ar-JO" sz="1800" dirty="0" smtClean="0"/>
              <a:t>(6)</a:t>
            </a:r>
            <a:r>
              <a:rPr lang="en-US" sz="1800" dirty="0" smtClean="0"/>
              <a:t/>
            </a:r>
            <a:br>
              <a:rPr lang="en-US" sz="1800" dirty="0" smtClean="0"/>
            </a:br>
            <a:r>
              <a:rPr lang="ar-SA" sz="1800" dirty="0" smtClean="0"/>
              <a:t>*- </a:t>
            </a:r>
            <a:r>
              <a:rPr lang="en-US" sz="1800" u="sng" dirty="0" smtClean="0">
                <a:hlinkClick r:id="rId3"/>
              </a:rPr>
              <a:t>http://difadel.forumactif.com/t126-topic</a:t>
            </a:r>
            <a:r>
              <a:rPr lang="en-US" sz="1800" dirty="0" smtClean="0"/>
              <a:t> </a:t>
            </a:r>
            <a:r>
              <a:rPr lang="ar-JO" sz="1800" u="sng" dirty="0" smtClean="0"/>
              <a:t>منافع وأضرار </a:t>
            </a:r>
            <a:r>
              <a:rPr lang="ar-JO" sz="1800" u="sng" dirty="0" err="1" smtClean="0"/>
              <a:t>الموسيقا</a:t>
            </a:r>
            <a:r>
              <a:rPr lang="ar-JO" sz="1800" dirty="0" smtClean="0"/>
              <a:t>، مجلة شتاء وصيف. (7).</a:t>
            </a:r>
            <a:r>
              <a:rPr lang="en-US" sz="1800" dirty="0" smtClean="0"/>
              <a:t/>
            </a:r>
            <a:br>
              <a:rPr lang="en-US" sz="1800" dirty="0" smtClean="0"/>
            </a:br>
            <a:r>
              <a:rPr lang="ar-SA" sz="1800" dirty="0" smtClean="0"/>
              <a:t>*- </a:t>
            </a:r>
            <a:r>
              <a:rPr lang="ar-JO" sz="1800" dirty="0" smtClean="0"/>
              <a:t>أ. د. سعاد عبد العزيز إبراهيم نجله (2008): </a:t>
            </a:r>
            <a:r>
              <a:rPr lang="ar-JO" sz="1800" u="sng" dirty="0" smtClean="0"/>
              <a:t>التربية الموسيقية، لدور الحضانة ورياض الأطفال،</a:t>
            </a:r>
            <a:r>
              <a:rPr lang="ar-JO" sz="1800" dirty="0" smtClean="0"/>
              <a:t> القاهرة,.</a:t>
            </a:r>
            <a:r>
              <a:rPr lang="en-US" sz="1800" dirty="0" smtClean="0"/>
              <a:t/>
            </a:r>
            <a:br>
              <a:rPr lang="en-US" sz="1800" dirty="0" smtClean="0"/>
            </a:br>
            <a:r>
              <a:rPr lang="ar-SA" sz="1800" dirty="0" smtClean="0"/>
              <a:t>كافية رمضان, (1990)، </a:t>
            </a:r>
            <a:r>
              <a:rPr lang="ar-SA" sz="1800" u="sng" dirty="0" smtClean="0"/>
              <a:t>الفاعلان التلفزيوني وأثره في الطفل</a:t>
            </a:r>
            <a:r>
              <a:rPr lang="ar-SA" sz="1800" b="1" dirty="0" smtClean="0"/>
              <a:t>،</a:t>
            </a:r>
            <a:r>
              <a:rPr lang="ar-SA" sz="1800" dirty="0" smtClean="0"/>
              <a:t> دراسة ميدانية, التربية الجديدة، سبتمبر، ص91.</a:t>
            </a:r>
            <a:r>
              <a:rPr lang="en-US" sz="1800" dirty="0" smtClean="0"/>
              <a:t/>
            </a:r>
            <a:br>
              <a:rPr lang="en-US" sz="1800" dirty="0" smtClean="0"/>
            </a:br>
            <a:r>
              <a:rPr lang="ar-SA" sz="1800" dirty="0" smtClean="0"/>
              <a:t>*- </a:t>
            </a:r>
            <a:r>
              <a:rPr lang="ar-JO" sz="1800" u="sng" dirty="0" smtClean="0"/>
              <a:t>مجلة </a:t>
            </a:r>
            <a:r>
              <a:rPr lang="ar-JO" sz="1800" u="sng" dirty="0" err="1" smtClean="0"/>
              <a:t>الموسيقا</a:t>
            </a:r>
            <a:r>
              <a:rPr lang="ar-JO" sz="1800" u="sng" dirty="0" smtClean="0"/>
              <a:t> العربية</a:t>
            </a:r>
            <a:r>
              <a:rPr lang="ar-SA" sz="1800" dirty="0" smtClean="0"/>
              <a:t>، (2012)، </a:t>
            </a:r>
            <a:r>
              <a:rPr lang="ar-JO" sz="1800" dirty="0" smtClean="0"/>
              <a:t>( تصدر عن المجمع العربي </a:t>
            </a:r>
            <a:r>
              <a:rPr lang="ar-JO" sz="1800" dirty="0" err="1" smtClean="0"/>
              <a:t>للموسيقا</a:t>
            </a:r>
            <a:r>
              <a:rPr lang="ar-JO" sz="1800" dirty="0" smtClean="0"/>
              <a:t>، جامعة الدول العربية).</a:t>
            </a:r>
            <a:r>
              <a:rPr lang="en-US" sz="1800" dirty="0" smtClean="0"/>
              <a:t/>
            </a:r>
            <a:br>
              <a:rPr lang="en-US" sz="1800" dirty="0" smtClean="0"/>
            </a:br>
            <a:r>
              <a:rPr lang="ar-SA" sz="1800" dirty="0" smtClean="0"/>
              <a:t>*- </a:t>
            </a:r>
            <a:r>
              <a:rPr lang="ar-SA" sz="1800" dirty="0" err="1" smtClean="0"/>
              <a:t>د</a:t>
            </a:r>
            <a:r>
              <a:rPr lang="ar-SA" sz="1800" dirty="0" smtClean="0"/>
              <a:t>. </a:t>
            </a:r>
            <a:r>
              <a:rPr lang="ar-SA" sz="1800" dirty="0" err="1" smtClean="0"/>
              <a:t>نيللي</a:t>
            </a:r>
            <a:r>
              <a:rPr lang="ar-SA" sz="1800" dirty="0" smtClean="0"/>
              <a:t> محمد العطار، ود. شريف إبراهيم خميس، </a:t>
            </a:r>
            <a:r>
              <a:rPr lang="ar-SA" sz="1800" u="sng" dirty="0" smtClean="0"/>
              <a:t>المهارات الأساسية في التربية الموسيقية.</a:t>
            </a:r>
            <a:r>
              <a:rPr lang="ar-SA" sz="1800" dirty="0" smtClean="0"/>
              <a:t> </a:t>
            </a:r>
            <a:r>
              <a:rPr lang="en-US" sz="1800" dirty="0" smtClean="0"/>
              <a:t/>
            </a:r>
            <a:br>
              <a:rPr lang="en-US" sz="1800" dirty="0" smtClean="0"/>
            </a:br>
            <a:r>
              <a:rPr lang="ar-SA" sz="1800" dirty="0" smtClean="0"/>
              <a:t>*- </a:t>
            </a:r>
            <a:r>
              <a:rPr lang="ar-JO" sz="1800" dirty="0" smtClean="0"/>
              <a:t>عبدون، صالح (1956) </a:t>
            </a:r>
            <a:r>
              <a:rPr lang="ar-JO" sz="1800" u="sng" dirty="0" smtClean="0"/>
              <a:t>الثقافة الموسيقية</a:t>
            </a:r>
            <a:r>
              <a:rPr lang="ar-JO" sz="1800" dirty="0" smtClean="0"/>
              <a:t>، العالمية للطباعة والنشر، القاهرة, مصر.</a:t>
            </a:r>
            <a:r>
              <a:rPr lang="en-US" sz="1800" dirty="0" smtClean="0"/>
              <a:t/>
            </a:r>
            <a:br>
              <a:rPr lang="en-US" sz="1800" dirty="0" smtClean="0"/>
            </a:br>
            <a:r>
              <a:rPr lang="ar-SA" sz="1800" dirty="0" smtClean="0"/>
              <a:t>*- مقال بعنوان </a:t>
            </a:r>
            <a:r>
              <a:rPr lang="ar-SA" sz="1800" u="sng" dirty="0" err="1" smtClean="0"/>
              <a:t>الموسيقا</a:t>
            </a:r>
            <a:r>
              <a:rPr lang="ar-SA" sz="1800" u="sng" dirty="0" smtClean="0"/>
              <a:t> فطرة إنسانية</a:t>
            </a:r>
            <a:r>
              <a:rPr lang="ar-JO" sz="1800" dirty="0" smtClean="0"/>
              <a:t>، موقع مكتبة عثمان بن عباس</a:t>
            </a:r>
            <a:r>
              <a:rPr lang="ar-JO" sz="1800" b="1" dirty="0" smtClean="0"/>
              <a:t>.</a:t>
            </a:r>
            <a:r>
              <a:rPr lang="en-US" sz="1800" dirty="0" smtClean="0"/>
              <a:t/>
            </a:r>
            <a:br>
              <a:rPr lang="en-US" sz="1800" dirty="0" smtClean="0"/>
            </a:br>
            <a:r>
              <a:rPr lang="ar-SA" sz="1800" dirty="0" smtClean="0"/>
              <a:t>*- </a:t>
            </a:r>
            <a:r>
              <a:rPr lang="ar-JO" sz="1800" dirty="0" smtClean="0"/>
              <a:t>إكرام مطر، (</a:t>
            </a:r>
            <a:r>
              <a:rPr lang="ar-SA" sz="1800" dirty="0" smtClean="0"/>
              <a:t>1971</a:t>
            </a:r>
            <a:r>
              <a:rPr lang="ar-JO" sz="1800" dirty="0" smtClean="0"/>
              <a:t>) </a:t>
            </a:r>
            <a:r>
              <a:rPr lang="ar-JO" sz="1800" u="sng" dirty="0" smtClean="0"/>
              <a:t>الطُّرق الخاصَّة في التربية الموسيقية،</a:t>
            </a:r>
            <a:r>
              <a:rPr lang="ar-JO" sz="1800" dirty="0" smtClean="0"/>
              <a:t> الشركة المصرية للطباعة والنشر</a:t>
            </a:r>
            <a:r>
              <a:rPr lang="ar-SA" sz="1800" dirty="0" smtClean="0"/>
              <a:t>، </a:t>
            </a:r>
            <a:r>
              <a:rPr lang="ar-JO" sz="1800" dirty="0" smtClean="0"/>
              <a:t>(10)</a:t>
            </a:r>
            <a:r>
              <a:rPr lang="ar-JO" sz="1800" b="1" dirty="0" smtClean="0"/>
              <a:t>.</a:t>
            </a:r>
            <a:r>
              <a:rPr lang="en-US" sz="1800" dirty="0" smtClean="0"/>
              <a:t/>
            </a:r>
            <a:br>
              <a:rPr lang="en-US" sz="1800" dirty="0" smtClean="0"/>
            </a:br>
            <a:r>
              <a:rPr lang="ar-SA" sz="1800" dirty="0" smtClean="0"/>
              <a:t>*- الحلو ، سليم  ،1972 ، </a:t>
            </a:r>
            <a:r>
              <a:rPr lang="ar-SA" sz="1800" dirty="0" err="1" smtClean="0"/>
              <a:t>الموسيقا</a:t>
            </a:r>
            <a:r>
              <a:rPr lang="ar-SA" sz="1800" dirty="0" smtClean="0"/>
              <a:t> النظرية ، بيروت دار مكتبة </a:t>
            </a:r>
            <a:r>
              <a:rPr lang="ar-SA" sz="1800" dirty="0" smtClean="0"/>
              <a:t>الحياة.</a:t>
            </a:r>
            <a:r>
              <a:rPr lang="en-US" sz="1800" dirty="0" smtClean="0"/>
              <a:t/>
            </a:r>
            <a:br>
              <a:rPr lang="en-US" sz="1800" dirty="0" smtClean="0"/>
            </a:br>
            <a:r>
              <a:rPr lang="en-US" sz="4800" dirty="0" smtClean="0"/>
              <a:t/>
            </a:r>
            <a:br>
              <a:rPr lang="en-US" sz="4800" dirty="0" smtClean="0"/>
            </a:br>
            <a:endParaRPr lang="ar-SA" sz="4800" dirty="0"/>
          </a:p>
        </p:txBody>
      </p:sp>
      <p:sp>
        <p:nvSpPr>
          <p:cNvPr id="4" name="مستطيل 3"/>
          <p:cNvSpPr/>
          <p:nvPr/>
        </p:nvSpPr>
        <p:spPr>
          <a:xfrm>
            <a:off x="6553200" y="1066800"/>
            <a:ext cx="2191626" cy="369332"/>
          </a:xfrm>
          <a:prstGeom prst="rect">
            <a:avLst/>
          </a:prstGeom>
        </p:spPr>
        <p:txBody>
          <a:bodyPr wrap="none">
            <a:spAutoFit/>
          </a:bodyPr>
          <a:lstStyle/>
          <a:p>
            <a:r>
              <a:rPr lang="ar-SA" b="1" dirty="0" smtClean="0"/>
              <a:t>المصادر والمراجع العربية:</a:t>
            </a: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عنوان 3"/>
          <p:cNvSpPr>
            <a:spLocks noGrp="1"/>
          </p:cNvSpPr>
          <p:nvPr>
            <p:ph type="title" idx="4294967295"/>
          </p:nvPr>
        </p:nvSpPr>
        <p:spPr>
          <a:xfrm>
            <a:off x="914400" y="914400"/>
            <a:ext cx="8229600" cy="1143000"/>
          </a:xfrm>
        </p:spPr>
        <p:txBody>
          <a:bodyPr>
            <a:noAutofit/>
          </a:bodyPr>
          <a:lstStyle/>
          <a:p>
            <a:pPr algn="r"/>
            <a:r>
              <a:rPr lang="ar-SA" sz="3200" b="1" dirty="0" smtClean="0"/>
              <a:t/>
            </a:r>
            <a:br>
              <a:rPr lang="ar-SA" sz="3200" b="1" dirty="0" smtClean="0"/>
            </a:br>
            <a:r>
              <a:rPr lang="ar-SA" sz="3200" b="1" dirty="0" smtClean="0"/>
              <a:t/>
            </a:r>
            <a:br>
              <a:rPr lang="ar-SA" sz="3200" b="1" dirty="0" smtClean="0"/>
            </a:br>
            <a:r>
              <a:rPr lang="en-US" sz="4800" dirty="0" smtClean="0"/>
              <a:t/>
            </a:r>
            <a:br>
              <a:rPr lang="en-US" sz="4800" dirty="0" smtClean="0"/>
            </a:br>
            <a:endParaRPr lang="ar-SA" sz="4800" dirty="0"/>
          </a:p>
        </p:txBody>
      </p:sp>
      <p:sp>
        <p:nvSpPr>
          <p:cNvPr id="4" name="مستطيل 3"/>
          <p:cNvSpPr/>
          <p:nvPr/>
        </p:nvSpPr>
        <p:spPr>
          <a:xfrm>
            <a:off x="1143000" y="1981200"/>
            <a:ext cx="6553200" cy="3693319"/>
          </a:xfrm>
          <a:prstGeom prst="rect">
            <a:avLst/>
          </a:prstGeom>
        </p:spPr>
        <p:txBody>
          <a:bodyPr wrap="square">
            <a:spAutoFit/>
          </a:bodyPr>
          <a:lstStyle/>
          <a:p>
            <a:pPr lvl="0"/>
            <a:r>
              <a:rPr lang="ar-SA" b="1" dirty="0" smtClean="0"/>
              <a:t>المصادر والمراجع الأجنبية:</a:t>
            </a:r>
          </a:p>
          <a:p>
            <a:pPr lvl="0">
              <a:buNone/>
            </a:pPr>
            <a:endParaRPr lang="ar-SA" b="1" dirty="0" smtClean="0"/>
          </a:p>
          <a:p>
            <a:pPr lvl="0"/>
            <a:r>
              <a:rPr lang="en-US" dirty="0" smtClean="0"/>
              <a:t>Kerry, </a:t>
            </a:r>
            <a:r>
              <a:rPr lang="en-US" dirty="0" err="1" smtClean="0"/>
              <a:t>Trever</a:t>
            </a:r>
            <a:r>
              <a:rPr lang="en-US" dirty="0" smtClean="0"/>
              <a:t>; </a:t>
            </a:r>
            <a:r>
              <a:rPr lang="en-US" dirty="0" err="1" smtClean="0"/>
              <a:t>Tollitt</a:t>
            </a:r>
            <a:r>
              <a:rPr lang="en-US" dirty="0" smtClean="0"/>
              <a:t>, Janice. ( 1994). </a:t>
            </a:r>
            <a:r>
              <a:rPr lang="en-US" b="1" dirty="0" smtClean="0"/>
              <a:t>Teaching Infants</a:t>
            </a:r>
            <a:r>
              <a:rPr lang="en-US" dirty="0" smtClean="0"/>
              <a:t>. Britain: Simon &amp; Schuster Education. p 116.(2)                                             </a:t>
            </a:r>
          </a:p>
          <a:p>
            <a:pPr lvl="0"/>
            <a:r>
              <a:rPr lang="en-US" dirty="0" smtClean="0"/>
              <a:t>Carlton, Elizabeth b. ; </a:t>
            </a:r>
            <a:r>
              <a:rPr lang="en-US" dirty="0" err="1" smtClean="0"/>
              <a:t>Weikart</a:t>
            </a:r>
            <a:r>
              <a:rPr lang="en-US" dirty="0" smtClean="0"/>
              <a:t>, Phyllis. (1994)." </a:t>
            </a:r>
            <a:r>
              <a:rPr lang="en-US" b="1" dirty="0" smtClean="0"/>
              <a:t>Foundations in Elementary</a:t>
            </a:r>
            <a:r>
              <a:rPr lang="en-US" dirty="0" smtClean="0"/>
              <a:t> Education</a:t>
            </a:r>
            <a:r>
              <a:rPr lang="en-US" b="1" dirty="0" smtClean="0"/>
              <a:t> Music</a:t>
            </a:r>
            <a:r>
              <a:rPr lang="en-US" dirty="0" smtClean="0"/>
              <a:t>". Michigan: High / Scope Educational Research Foundation </a:t>
            </a:r>
            <a:r>
              <a:rPr lang="en-US" dirty="0" err="1" smtClean="0"/>
              <a:t>Ypsilant</a:t>
            </a:r>
            <a:r>
              <a:rPr lang="en-US" dirty="0" smtClean="0"/>
              <a:t>.</a:t>
            </a:r>
          </a:p>
          <a:p>
            <a:pPr lvl="0"/>
            <a:r>
              <a:rPr lang="en-US" dirty="0" err="1" smtClean="0"/>
              <a:t>Guaglianone</a:t>
            </a:r>
            <a:r>
              <a:rPr lang="en-US" dirty="0" smtClean="0"/>
              <a:t>, Curtis L.(1995). Reaching Success with Music for All.</a:t>
            </a:r>
            <a:r>
              <a:rPr lang="en-US" b="1" dirty="0" smtClean="0"/>
              <a:t> Reading</a:t>
            </a:r>
            <a:r>
              <a:rPr lang="en-US" dirty="0" smtClean="0"/>
              <a:t> </a:t>
            </a:r>
            <a:r>
              <a:rPr lang="en-US" b="1" dirty="0" smtClean="0"/>
              <a:t>Improvement</a:t>
            </a:r>
            <a:r>
              <a:rPr lang="en-US" dirty="0" smtClean="0"/>
              <a:t>. v 32 (3). pp177-180.</a:t>
            </a:r>
          </a:p>
          <a:p>
            <a:pPr lvl="0"/>
            <a:r>
              <a:rPr lang="en-US" dirty="0" err="1" smtClean="0"/>
              <a:t>Flohr</a:t>
            </a:r>
            <a:r>
              <a:rPr lang="en-US" dirty="0" smtClean="0"/>
              <a:t>, John W. &amp; Others. (1996). </a:t>
            </a:r>
            <a:r>
              <a:rPr lang="en-US" b="1" dirty="0" smtClean="0"/>
              <a:t>Children’s Electrophysiological Responses To Music. </a:t>
            </a:r>
            <a:r>
              <a:rPr lang="en-US" dirty="0" smtClean="0"/>
              <a:t>Paper Presented At The International Society for Music Education World Conference (22nd Amsterdam, Netherlands July 96).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57200" y="1981200"/>
            <a:ext cx="8229600" cy="3382963"/>
          </a:xfrm>
        </p:spPr>
        <p:txBody>
          <a:bodyPr>
            <a:normAutofit fontScale="92500" lnSpcReduction="20000"/>
          </a:bodyPr>
          <a:lstStyle/>
          <a:p>
            <a:pPr algn="just" rtl="1"/>
            <a:r>
              <a:rPr lang="ar-SA" sz="2600" b="1" dirty="0" smtClean="0">
                <a:solidFill>
                  <a:srgbClr val="00B0F0"/>
                </a:solidFill>
              </a:rPr>
              <a:t>هدفت الدِّراسة</a:t>
            </a:r>
            <a:r>
              <a:rPr lang="ar-SA" sz="2600" dirty="0" smtClean="0">
                <a:solidFill>
                  <a:srgbClr val="00B0F0"/>
                </a:solidFill>
              </a:rPr>
              <a:t> </a:t>
            </a:r>
            <a:r>
              <a:rPr lang="ar-SA" sz="2600" dirty="0" smtClean="0"/>
              <a:t>التعرُّف إلى دَوْرُ المُوسيقا َوفاعليتها في تَطوُّرِ نُمُوِّ وعي الطِّفل وَتَنْشِئَتِهِ تَربوِيَّاً، وتأتي أهمية هذه الدراسة من أهمية المُوسيقا في الحقل التربوي المُوسيقي ودورها في سَيْرِ العملية التربوية والنشاطات المَدرسية المُوسيقية، فمن المُلاحظ في ميدان العمل والدراسة المُوسيقية أنَّ هُناك تركيزاً على تدريس </a:t>
            </a:r>
            <a:r>
              <a:rPr lang="ar-SA" sz="2600" dirty="0" err="1" smtClean="0"/>
              <a:t>الموسيقا</a:t>
            </a:r>
            <a:r>
              <a:rPr lang="ar-SA" sz="2600" dirty="0" smtClean="0"/>
              <a:t>، لكننا بحاجةٍ إلى تطوير الاهتمام بالظاهرة موضوع الدراسة بشكلٍ موضوعي في منطقتنا العربية والتي لم تُستقصى دوافعها وحوافزها ومُثبِّطاتها، وتأتي هذه الدراسة لتفعيل دور </a:t>
            </a:r>
            <a:r>
              <a:rPr lang="ar-SA" sz="2600" dirty="0" err="1" smtClean="0"/>
              <a:t>الموسيقا</a:t>
            </a:r>
            <a:r>
              <a:rPr lang="ar-SA" sz="2600" dirty="0" smtClean="0"/>
              <a:t> في دولنا العربية في مناهجنا ومُؤسساتنا التعليمية المُختلفة، وذلك لِتكُون أحد العوامل المُساعدة في تحسين قُدرات وأداء مُعلم </a:t>
            </a:r>
            <a:r>
              <a:rPr lang="ar-SA" sz="2600" dirty="0" err="1" smtClean="0"/>
              <a:t>الموسيقا</a:t>
            </a:r>
            <a:r>
              <a:rPr lang="ar-SA" sz="2600" dirty="0" smtClean="0"/>
              <a:t> في الوطن العربي، والذي بدوره يعمل على التأثير في تنشئة الطفل مُوسيقياً وتربويَّاً، إذ يعمل تعلُّم وتعليم المُوسيقا على تكامل النُّمو لدى الأطفال كوسائل مُكمِّلة لعملية تربية الطفل وتنشئته.</a:t>
            </a:r>
          </a:p>
          <a:p>
            <a:pPr algn="r" rtl="1"/>
            <a:endParaRPr lang="en-US" b="1" dirty="0"/>
          </a:p>
        </p:txBody>
      </p:sp>
      <p:sp>
        <p:nvSpPr>
          <p:cNvPr id="8" name="عنوان 3"/>
          <p:cNvSpPr>
            <a:spLocks noGrp="1"/>
          </p:cNvSpPr>
          <p:nvPr>
            <p:ph type="title"/>
          </p:nvPr>
        </p:nvSpPr>
        <p:spPr>
          <a:xfrm>
            <a:off x="609600" y="914400"/>
            <a:ext cx="8229600" cy="1143000"/>
          </a:xfrm>
        </p:spPr>
        <p:txBody>
          <a:bodyPr>
            <a:noAutofit/>
          </a:bodyPr>
          <a:lstStyle/>
          <a:p>
            <a:pPr algn="r"/>
            <a:r>
              <a:rPr lang="ar-SA" sz="3200" b="1" dirty="0" smtClean="0"/>
              <a:t/>
            </a:r>
            <a:br>
              <a:rPr lang="ar-SA" sz="3200" b="1" dirty="0" smtClean="0"/>
            </a:br>
            <a:r>
              <a:rPr lang="ar-SA" sz="3200" b="1" dirty="0" smtClean="0"/>
              <a:t/>
            </a:r>
            <a:br>
              <a:rPr lang="ar-SA" sz="3200" b="1" dirty="0" smtClean="0"/>
            </a:br>
            <a:r>
              <a:rPr lang="ar-SA" sz="3200" b="1" dirty="0" smtClean="0"/>
              <a:t>مُلخَّص الدِّراسة:</a:t>
            </a:r>
            <a:r>
              <a:rPr lang="en-US" sz="4800" dirty="0" smtClean="0"/>
              <a:t/>
            </a:r>
            <a:br>
              <a:rPr lang="en-US" sz="4800" dirty="0" smtClean="0"/>
            </a:br>
            <a:endParaRPr lang="ar-SA"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عنوان 3"/>
          <p:cNvSpPr>
            <a:spLocks noGrp="1"/>
          </p:cNvSpPr>
          <p:nvPr>
            <p:ph type="title" idx="4294967295"/>
          </p:nvPr>
        </p:nvSpPr>
        <p:spPr>
          <a:xfrm>
            <a:off x="914400" y="914400"/>
            <a:ext cx="8229600" cy="1143000"/>
          </a:xfrm>
        </p:spPr>
        <p:txBody>
          <a:bodyPr>
            <a:noAutofit/>
          </a:bodyPr>
          <a:lstStyle/>
          <a:p>
            <a:pPr algn="r"/>
            <a:r>
              <a:rPr lang="ar-SA" sz="3200" b="1" dirty="0" smtClean="0"/>
              <a:t/>
            </a:r>
            <a:br>
              <a:rPr lang="ar-SA" sz="3200" b="1" dirty="0" smtClean="0"/>
            </a:br>
            <a:r>
              <a:rPr lang="ar-SA" sz="3200" b="1" dirty="0" smtClean="0"/>
              <a:t/>
            </a:r>
            <a:br>
              <a:rPr lang="ar-SA" sz="3200" b="1" dirty="0" smtClean="0"/>
            </a:br>
            <a:r>
              <a:rPr lang="en-US" sz="4800" dirty="0" smtClean="0"/>
              <a:t/>
            </a:r>
            <a:br>
              <a:rPr lang="en-US" sz="4800" dirty="0" smtClean="0"/>
            </a:br>
            <a:endParaRPr lang="ar-SA" sz="4800" dirty="0"/>
          </a:p>
        </p:txBody>
      </p:sp>
      <p:sp>
        <p:nvSpPr>
          <p:cNvPr id="5" name="مستطيل 4"/>
          <p:cNvSpPr/>
          <p:nvPr/>
        </p:nvSpPr>
        <p:spPr>
          <a:xfrm>
            <a:off x="381000" y="1752600"/>
            <a:ext cx="8534400" cy="4708981"/>
          </a:xfrm>
          <a:prstGeom prst="rect">
            <a:avLst/>
          </a:prstGeom>
        </p:spPr>
        <p:txBody>
          <a:bodyPr wrap="square">
            <a:spAutoFit/>
          </a:bodyPr>
          <a:lstStyle/>
          <a:p>
            <a:pPr algn="r"/>
            <a:r>
              <a:rPr lang="ar-SA" sz="2000" b="1" dirty="0" smtClean="0">
                <a:solidFill>
                  <a:srgbClr val="00B0F0"/>
                </a:solidFill>
                <a:latin typeface="Simplified Arabic" pitchFamily="18" charset="-78"/>
                <a:cs typeface="Simplified Arabic" pitchFamily="18" charset="-78"/>
              </a:rPr>
              <a:t>ولتحقيق هدف الدراسة قام الباحث بِدراسة الفرضيات والأهداف الآتية</a:t>
            </a:r>
            <a:r>
              <a:rPr lang="ar-SA" sz="2000" dirty="0" smtClean="0">
                <a:solidFill>
                  <a:srgbClr val="00B0F0"/>
                </a:solidFill>
                <a:latin typeface="Simplified Arabic" pitchFamily="18" charset="-78"/>
                <a:cs typeface="Simplified Arabic" pitchFamily="18" charset="-78"/>
              </a:rPr>
              <a:t>:</a:t>
            </a:r>
          </a:p>
          <a:p>
            <a:pPr algn="just"/>
            <a:r>
              <a:rPr lang="ar-SA" sz="2000" dirty="0" smtClean="0">
                <a:latin typeface="Simplified Arabic" pitchFamily="18" charset="-78"/>
                <a:cs typeface="Simplified Arabic" pitchFamily="18" charset="-78"/>
              </a:rPr>
              <a:t>دَوْرُ </a:t>
            </a:r>
            <a:r>
              <a:rPr lang="ar-SA" sz="2000" dirty="0" smtClean="0">
                <a:latin typeface="Simplified Arabic" pitchFamily="18" charset="-78"/>
                <a:cs typeface="Simplified Arabic" pitchFamily="18" charset="-78"/>
              </a:rPr>
              <a:t>المُوسيقـــا َوفاعلـيتها في تَطــــوُّرِ نُمُـــوِّ وعــي الطِّفــل وَتَنْشِئَتِــهِ تَربوِيَّــاً، والتــعرُّف إلى كيف يُولَدُ الإنسان مُوسيقياً، والتعرُّف إلى أثر المُوسيقا على نُمو شخصيَّة الطفل وإثراء تعلُّمه وتطوُّر ذكائه، والتعرُّف إلى دور المُوسيقا في تنمية الوعي وتوسيع المعرفة لدى الطفل، ودور المُوسيقا في التأثير على نشاط الخلايا الدِّماغية والتي تُؤثِّر على أنشطة الإنسان الأخرى تأثيراً إيجابياً، وتحقيق التفاهم العالمي عن طريق تذوُّق التلاميذ لمُوسيقا الشُّعوب الأُخرى، وبعد تحليل واختبار الفرضيات وتمحيصها أظهرت الدراسة أنَّ التنشئة المُوسيقية أساسٌ هامٌ وفاعلٌ في نُموِّ وعي الطفل وتكامُل شخصيَّته جِسمياً وعقلياً ونفسياً وعاطفياً واجتماعياً، وكما أظهرت أيضاً أهمية المُوسيقا في التربية، إذ هي رُوح التعبير عن الانفعالات المشاعر إضافة إلى كَونِها اللغة التي تُسَهِّل الاتصال مع الآخرين وتعمل على تخفيف التوَتُّر والإحباط والعودة بالفرد إلى حالةٍ من الاتزان فينمُو نُمواً سَوِيّاً، وتعمل أيضاً على تنمية التفكير والذكاء الاجتماعي والذكاء الإبداعي عند الأطفال، وأنَّ المُوسيقا تُحقِّق هدف التربية، ومن هُنا جاء الاهتمام بها كجزءٍ أساسيٍّ في المنهاج التربوي الذي يجب أن يُستخدم في المراحل الدراسية المُختلفة، وأوصى الباحث إلى مزيداً من الاهتمام في تدريس المُوسيقا في فُروع التعليم المُختلفة وعمل دراسات أُخرى في هذا المجال لإثراء المكتبة المُوسيقية العربية، وحتى يُصبح </a:t>
            </a:r>
            <a:r>
              <a:rPr lang="ar-SA" sz="2000" dirty="0" smtClean="0">
                <a:latin typeface="Simplified Arabic" pitchFamily="18" charset="-78"/>
                <a:cs typeface="Simplified Arabic" pitchFamily="18" charset="-78"/>
              </a:rPr>
              <a:t>تدريس </a:t>
            </a:r>
            <a:r>
              <a:rPr lang="ar-SA" sz="2000" dirty="0" smtClean="0">
                <a:latin typeface="Simplified Arabic" pitchFamily="18" charset="-78"/>
                <a:cs typeface="Simplified Arabic" pitchFamily="18" charset="-78"/>
              </a:rPr>
              <a:t>المُوسيقا واقعاً أساسياً لا يُستغنى عنه في مُؤسّساتنا التعليمية المُختلفة. </a:t>
            </a:r>
            <a:r>
              <a:rPr lang="ar-SA" sz="2000" dirty="0" smtClean="0">
                <a:latin typeface="Simplified Arabic" pitchFamily="18" charset="-78"/>
                <a:cs typeface="Simplified Arabic" pitchFamily="18" charset="-78"/>
              </a:rPr>
              <a:t>       </a:t>
            </a:r>
            <a:endParaRPr lang="en-US" sz="2000" dirty="0" smtClean="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عنوان 3"/>
          <p:cNvSpPr>
            <a:spLocks noGrp="1"/>
          </p:cNvSpPr>
          <p:nvPr>
            <p:ph type="title"/>
          </p:nvPr>
        </p:nvSpPr>
        <p:spPr/>
        <p:txBody>
          <a:bodyPr>
            <a:noAutofit/>
          </a:bodyPr>
          <a:lstStyle/>
          <a:p>
            <a:pPr algn="r"/>
            <a:r>
              <a:rPr lang="ar-SA" sz="3200" b="1" dirty="0" smtClean="0"/>
              <a:t/>
            </a:r>
            <a:br>
              <a:rPr lang="ar-SA" sz="3200" b="1" dirty="0" smtClean="0"/>
            </a:br>
            <a:r>
              <a:rPr lang="ar-SA" sz="3200" b="1" dirty="0" smtClean="0"/>
              <a:t>أهداف الدِّراســة: </a:t>
            </a:r>
            <a:r>
              <a:rPr lang="en-US" sz="2800" dirty="0" smtClean="0"/>
              <a:t/>
            </a:r>
            <a:br>
              <a:rPr lang="en-US" sz="2800" dirty="0" smtClean="0"/>
            </a:br>
            <a:endParaRPr lang="ar-SA" sz="2800" dirty="0"/>
          </a:p>
        </p:txBody>
      </p:sp>
      <p:sp>
        <p:nvSpPr>
          <p:cNvPr id="3" name="Content Placeholder 2"/>
          <p:cNvSpPr>
            <a:spLocks noGrp="1"/>
          </p:cNvSpPr>
          <p:nvPr>
            <p:ph idx="1"/>
          </p:nvPr>
        </p:nvSpPr>
        <p:spPr>
          <a:xfrm>
            <a:off x="457200" y="1828799"/>
            <a:ext cx="8229600" cy="2438401"/>
          </a:xfrm>
        </p:spPr>
        <p:txBody>
          <a:bodyPr/>
          <a:lstStyle/>
          <a:p>
            <a:pPr algn="just" rtl="1">
              <a:buNone/>
            </a:pPr>
            <a:r>
              <a:rPr lang="ar-SA" sz="2400" dirty="0" smtClean="0">
                <a:cs typeface="+mj-cs"/>
              </a:rPr>
              <a:t>سعت الدراسة إلى تحقيق الأهداف الآتية:</a:t>
            </a:r>
          </a:p>
          <a:p>
            <a:pPr lvl="0" algn="just" rtl="1"/>
            <a:r>
              <a:rPr lang="ar-SA" sz="2400" dirty="0" smtClean="0">
                <a:cs typeface="+mj-cs"/>
              </a:rPr>
              <a:t>التَّعرف إلى المُوسيقا ودورها الرِّياديُّ في تنشئة الأطفال وتطوير نُمُوهم تربويَّاً.</a:t>
            </a:r>
            <a:endParaRPr lang="en-US" sz="2400" dirty="0" smtClean="0">
              <a:cs typeface="+mj-cs"/>
            </a:endParaRPr>
          </a:p>
          <a:p>
            <a:pPr lvl="0" algn="just" rtl="1"/>
            <a:r>
              <a:rPr lang="en-US" sz="2400" dirty="0" smtClean="0">
                <a:cs typeface="+mj-cs"/>
              </a:rPr>
              <a:t> </a:t>
            </a:r>
            <a:r>
              <a:rPr lang="ar-SA" sz="2400" dirty="0" smtClean="0">
                <a:cs typeface="+mj-cs"/>
              </a:rPr>
              <a:t>التَّعرف إلى المُوسيقا وكيف يُولد الإنسان مُوسيقياً.</a:t>
            </a:r>
            <a:endParaRPr lang="en-US" sz="2400" dirty="0" smtClean="0">
              <a:cs typeface="+mj-cs"/>
            </a:endParaRPr>
          </a:p>
          <a:p>
            <a:pPr lvl="0" algn="just" rtl="1"/>
            <a:r>
              <a:rPr lang="ar-SA" sz="2400" dirty="0" smtClean="0">
                <a:cs typeface="+mj-cs"/>
              </a:rPr>
              <a:t>التعرف إلى أثر المُوسيقا على نُمُوّ شخصية الطفل وإثراء تعلمه وتنمية ذكائه.</a:t>
            </a:r>
            <a:endParaRPr lang="en-US" sz="2400" dirty="0" smtClean="0">
              <a:cs typeface="+mj-cs"/>
            </a:endParaRPr>
          </a:p>
          <a:p>
            <a:pPr lvl="0" algn="just" rtl="1"/>
            <a:r>
              <a:rPr lang="ar-SA" sz="2400" dirty="0" smtClean="0">
                <a:cs typeface="+mj-cs"/>
              </a:rPr>
              <a:t>التعرف إلى دور المُوسيقا في تنمية الوعي وتوسيع المعرفة لدى الطفل. </a:t>
            </a:r>
            <a:endParaRPr lang="en-US" sz="2400" dirty="0" smtClean="0">
              <a:cs typeface="+mj-cs"/>
            </a:endParaRPr>
          </a:p>
          <a:p>
            <a:pPr algn="r" rtl="1"/>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عنوان 3"/>
          <p:cNvSpPr>
            <a:spLocks noGrp="1"/>
          </p:cNvSpPr>
          <p:nvPr>
            <p:ph type="title"/>
          </p:nvPr>
        </p:nvSpPr>
        <p:spPr/>
        <p:txBody>
          <a:bodyPr>
            <a:noAutofit/>
          </a:bodyPr>
          <a:lstStyle/>
          <a:p>
            <a:pPr algn="r"/>
            <a:r>
              <a:rPr lang="ar-SA" sz="3200" b="1" dirty="0" smtClean="0"/>
              <a:t/>
            </a:r>
            <a:br>
              <a:rPr lang="ar-SA" sz="3200" b="1" dirty="0" smtClean="0"/>
            </a:br>
            <a:r>
              <a:rPr lang="ar-SA" sz="3200" b="1" dirty="0" smtClean="0"/>
              <a:t/>
            </a:r>
            <a:br>
              <a:rPr lang="ar-SA" sz="3200" b="1" dirty="0" smtClean="0"/>
            </a:br>
            <a:r>
              <a:rPr lang="ar-LB" sz="3200" b="1" dirty="0" smtClean="0"/>
              <a:t> مكانة المُوسيقا في التَّربية: </a:t>
            </a:r>
            <a:r>
              <a:rPr lang="en-US" sz="4800" dirty="0" smtClean="0"/>
              <a:t/>
            </a:r>
            <a:br>
              <a:rPr lang="en-US" sz="4800" dirty="0" smtClean="0"/>
            </a:br>
            <a:endParaRPr lang="ar-SA" sz="4800" dirty="0"/>
          </a:p>
        </p:txBody>
      </p:sp>
      <p:sp>
        <p:nvSpPr>
          <p:cNvPr id="3" name="Content Placeholder 2"/>
          <p:cNvSpPr>
            <a:spLocks noGrp="1"/>
          </p:cNvSpPr>
          <p:nvPr>
            <p:ph idx="1"/>
          </p:nvPr>
        </p:nvSpPr>
        <p:spPr>
          <a:xfrm>
            <a:off x="457200" y="2209800"/>
            <a:ext cx="8229600" cy="2133600"/>
          </a:xfrm>
        </p:spPr>
        <p:txBody>
          <a:bodyPr/>
          <a:lstStyle/>
          <a:p>
            <a:pPr algn="r" rtl="1"/>
            <a:r>
              <a:rPr lang="ar-LB" sz="2400" dirty="0" smtClean="0"/>
              <a:t>علاقة المُوسيقا بالتربية علاقة وثيقة، فكلٌّ منهما تعتمد على الأخرى</a:t>
            </a:r>
            <a:r>
              <a:rPr lang="ar-EG" sz="2400" dirty="0" smtClean="0"/>
              <a:t>.</a:t>
            </a:r>
          </a:p>
          <a:p>
            <a:pPr algn="r" rtl="1"/>
            <a:r>
              <a:rPr lang="ar-LB" sz="2400" dirty="0" smtClean="0"/>
              <a:t>فالتربية تعتمد على المُوسيقا في بناء شخصيَّة الطفل</a:t>
            </a:r>
            <a:endParaRPr lang="ar-EG" sz="2400" dirty="0" smtClean="0"/>
          </a:p>
          <a:p>
            <a:pPr algn="r" rtl="1"/>
            <a:r>
              <a:rPr lang="ar-LB" sz="2400" dirty="0" smtClean="0"/>
              <a:t>المُوسيقا تحتاج إلى أساليب التربية في التعليم لنشر التَّذوق المُوسيقي الجيِّد والوُصول إلى تحقيق الإبداع الفنِّي لذوى المواهب.</a:t>
            </a:r>
            <a:endParaRPr lang="en-US" sz="2400" b="1" dirty="0" smtClean="0"/>
          </a:p>
          <a:p>
            <a:pPr algn="r" rtl="1"/>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عنوان 3"/>
          <p:cNvSpPr>
            <a:spLocks noGrp="1"/>
          </p:cNvSpPr>
          <p:nvPr>
            <p:ph type="title"/>
          </p:nvPr>
        </p:nvSpPr>
        <p:spPr/>
        <p:txBody>
          <a:bodyPr>
            <a:noAutofit/>
          </a:bodyPr>
          <a:lstStyle/>
          <a:p>
            <a:pPr algn="r"/>
            <a:r>
              <a:rPr lang="ar-SA" sz="3200" b="1" dirty="0" smtClean="0"/>
              <a:t/>
            </a:r>
            <a:br>
              <a:rPr lang="ar-SA" sz="3200" b="1" dirty="0" smtClean="0"/>
            </a:br>
            <a:r>
              <a:rPr lang="ar-SA" sz="3200" b="1" dirty="0" smtClean="0"/>
              <a:t/>
            </a:r>
            <a:br>
              <a:rPr lang="ar-SA" sz="3200" b="1" dirty="0" smtClean="0"/>
            </a:br>
            <a:r>
              <a:rPr lang="ar-JO" sz="4800" b="1" dirty="0" smtClean="0"/>
              <a:t> </a:t>
            </a:r>
            <a:r>
              <a:rPr lang="ar-JO" sz="3200" b="1" dirty="0" smtClean="0"/>
              <a:t>يُولدُ الإنسان مُوسيقياً: </a:t>
            </a:r>
            <a:r>
              <a:rPr lang="en-US" sz="4800" dirty="0" smtClean="0"/>
              <a:t/>
            </a:r>
            <a:br>
              <a:rPr lang="en-US" sz="4800" dirty="0" smtClean="0"/>
            </a:br>
            <a:endParaRPr lang="ar-SA" sz="4800" dirty="0"/>
          </a:p>
        </p:txBody>
      </p:sp>
      <p:sp>
        <p:nvSpPr>
          <p:cNvPr id="3" name="Content Placeholder 2"/>
          <p:cNvSpPr>
            <a:spLocks noGrp="1"/>
          </p:cNvSpPr>
          <p:nvPr>
            <p:ph idx="1"/>
          </p:nvPr>
        </p:nvSpPr>
        <p:spPr>
          <a:xfrm>
            <a:off x="609600" y="1524000"/>
            <a:ext cx="8077200" cy="4525963"/>
          </a:xfrm>
        </p:spPr>
        <p:txBody>
          <a:bodyPr>
            <a:normAutofit fontScale="70000" lnSpcReduction="20000"/>
          </a:bodyPr>
          <a:lstStyle/>
          <a:p>
            <a:pPr algn="just" rtl="1"/>
            <a:r>
              <a:rPr lang="ar-SA" dirty="0" smtClean="0"/>
              <a:t>المُوسيقا تغمرُ الحياة بإيقاع الحركة، ورُوح التَّفاؤل والأمل، ولا يوجد إنسانٌ مُوسيقيٌّ وآخر فقيرٌ في استعداداته الفنية، لأنَّ الإنسان يُولد مُوسيقياً في البداية، ثم تتحوَّل هذه المُوسيقا إلى طاقات مُبدعة في مجالات مُتعدِّدة للعُلوم والفُنون، لتُثري أوجه الحياة المُختلفة بالعمل المُنوَّع، ويظلُّ مع ذلك مُوسيقياً في مشاعره ونبضه وحركته وإيقاعه، حتى ولو تحوَّل إلى مُفكِّرٍ أو عالمٍ أو عاملٍ أو صانعٍ، لأنَّ الإنسان له قلبٌ ينبض بإيقاع دقيق، وأعضاء تتكاملُ في حركاتٍ إيقاعيةٍ مُتعدِّدةٍ ومُتناسقةٍ، ما دام حيَّاً كما أنَّه يتغنَّى بالحديث الجميل ذي النَّبرات الرَّنانة، والجُمَل المُفيدة، والتَّعبير الحزين والمرح، والقويُّ والليِّن، والمُحِبُّ والمُخيف، </a:t>
            </a:r>
            <a:r>
              <a:rPr lang="ar-SA" b="1" dirty="0" smtClean="0">
                <a:solidFill>
                  <a:srgbClr val="00B0F0"/>
                </a:solidFill>
              </a:rPr>
              <a:t>فاللغة موسيقا وإيقاع</a:t>
            </a:r>
            <a:r>
              <a:rPr lang="ar-SA" b="1" dirty="0" smtClean="0"/>
              <a:t>، </a:t>
            </a:r>
            <a:r>
              <a:rPr lang="ar-SA" dirty="0" smtClean="0"/>
              <a:t>وهي: تعبر عن </a:t>
            </a:r>
            <a:r>
              <a:rPr lang="ar-SA" b="1" dirty="0" smtClean="0">
                <a:solidFill>
                  <a:srgbClr val="00B0F0"/>
                </a:solidFill>
              </a:rPr>
              <a:t>أوركسترا الجسم البشري </a:t>
            </a:r>
            <a:r>
              <a:rPr lang="ar-SA" dirty="0" smtClean="0"/>
              <a:t>بكافة آلاته ونبضاته وعطاءاته، </a:t>
            </a:r>
            <a:r>
              <a:rPr lang="ar-SA" dirty="0" smtClean="0"/>
              <a:t>و</a:t>
            </a:r>
            <a:r>
              <a:rPr lang="ar-JO" dirty="0" smtClean="0"/>
              <a:t>كل إنسان له عِلاقة ما </a:t>
            </a:r>
            <a:r>
              <a:rPr lang="ar-JO" dirty="0" smtClean="0"/>
              <a:t>بالمُوسيقا</a:t>
            </a:r>
            <a:r>
              <a:rPr lang="ar-JO" dirty="0" smtClean="0"/>
              <a:t> ولو عاش طوال عمره لا يعرف </a:t>
            </a:r>
            <a:r>
              <a:rPr lang="ar-JO" dirty="0" smtClean="0"/>
              <a:t>المُوسيقا</a:t>
            </a:r>
            <a:r>
              <a:rPr lang="ar-JO" dirty="0" smtClean="0"/>
              <a:t>، فهو لا يعرف حقيقة أنَّ الإنسان مخلوق بالفطرةِ ليتفاعل مع النَّغم، فهو يتشرَّب </a:t>
            </a:r>
            <a:r>
              <a:rPr lang="ar-JO" dirty="0" smtClean="0"/>
              <a:t>المُوسيقا</a:t>
            </a:r>
            <a:r>
              <a:rPr lang="ar-JO" dirty="0" smtClean="0"/>
              <a:t> منذ تكوينه الجنيني الأوَّل في بطن أمِّه، وليس معنى هذا أنَّه يستمع إلى بيتهوفن </a:t>
            </a:r>
            <a:r>
              <a:rPr lang="ar-JO" dirty="0" smtClean="0"/>
              <a:t>ومُوتسارت</a:t>
            </a:r>
            <a:r>
              <a:rPr lang="ar-JO" dirty="0" smtClean="0"/>
              <a:t>، ولكن ضربات قلبه وضربات قلب أمِّه هي وحدها </a:t>
            </a:r>
            <a:r>
              <a:rPr lang="ar-JO" dirty="0" err="1" smtClean="0"/>
              <a:t>مُوسيقا</a:t>
            </a:r>
            <a:r>
              <a:rPr lang="ar-JO" dirty="0" smtClean="0"/>
              <a:t> كافية، إلا أنَّه يمتصُّ </a:t>
            </a:r>
            <a:r>
              <a:rPr lang="ar-JO" dirty="0" err="1" smtClean="0"/>
              <a:t>مُوسيقا</a:t>
            </a:r>
            <a:r>
              <a:rPr lang="ar-JO" dirty="0" smtClean="0"/>
              <a:t> فعليَّة من العالم الخارجي.</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0" y="-169863"/>
            <a:ext cx="9144000" cy="7027863"/>
          </a:xfrm>
          <a:prstGeom prst="rect">
            <a:avLst/>
          </a:prstGeom>
          <a:noFill/>
        </p:spPr>
      </p:pic>
      <p:sp>
        <p:nvSpPr>
          <p:cNvPr id="3" name="Content Placeholder 2"/>
          <p:cNvSpPr>
            <a:spLocks noGrp="1"/>
          </p:cNvSpPr>
          <p:nvPr>
            <p:ph idx="1"/>
          </p:nvPr>
        </p:nvSpPr>
        <p:spPr>
          <a:xfrm>
            <a:off x="914400" y="1828801"/>
            <a:ext cx="8229600" cy="4648200"/>
          </a:xfrm>
        </p:spPr>
        <p:txBody>
          <a:bodyPr>
            <a:normAutofit fontScale="62500" lnSpcReduction="20000"/>
          </a:bodyPr>
          <a:lstStyle/>
          <a:p>
            <a:pPr algn="just" rtl="1">
              <a:buNone/>
            </a:pPr>
            <a:r>
              <a:rPr lang="ar-SA" dirty="0" smtClean="0"/>
              <a:t>     قال </a:t>
            </a:r>
            <a:r>
              <a:rPr lang="ar-SA" dirty="0" smtClean="0"/>
              <a:t>جُبران خليل جُبران في المُوسيقا: </a:t>
            </a:r>
            <a:r>
              <a:rPr lang="ar-SA" b="1" dirty="0" smtClean="0"/>
              <a:t>«</a:t>
            </a:r>
            <a:r>
              <a:rPr lang="ar-SA" b="1" dirty="0" err="1" smtClean="0"/>
              <a:t>فالموسيقا</a:t>
            </a:r>
            <a:r>
              <a:rPr lang="ar-SA" b="1" dirty="0" smtClean="0"/>
              <a:t> هي لُغةُ النُّفوس، والألحان </a:t>
            </a:r>
            <a:r>
              <a:rPr lang="ar-SA" b="1" dirty="0" err="1" smtClean="0"/>
              <a:t>نُسيْماتٌ</a:t>
            </a:r>
            <a:r>
              <a:rPr lang="ar-SA" b="1" dirty="0" smtClean="0"/>
              <a:t> لطيفةٌ </a:t>
            </a:r>
            <a:r>
              <a:rPr lang="ar-SA" b="1" dirty="0" smtClean="0"/>
              <a:t>تهزُّ أوتار </a:t>
            </a:r>
            <a:r>
              <a:rPr lang="ar-SA" b="1" dirty="0" smtClean="0"/>
              <a:t>العواطف، وهيَ أناملٌ رقيقةٌ تَطرُقُ باب المَشاعر وتُنبِّه الذَّاكرة</a:t>
            </a:r>
            <a:r>
              <a:rPr lang="ar-SA" dirty="0" smtClean="0"/>
              <a:t>». وقالَ أيضاً: </a:t>
            </a:r>
            <a:r>
              <a:rPr lang="ar-SA" b="1" dirty="0" smtClean="0"/>
              <a:t>«المُوسيقا كالمِصْباحِ، تَطرُدُ ظُلمَةَ النَّفس وتُنيرُ القلب فتُظهرُ أعماقه».</a:t>
            </a:r>
          </a:p>
          <a:p>
            <a:pPr algn="just" rtl="1">
              <a:buNone/>
            </a:pPr>
            <a:endParaRPr lang="en-US" dirty="0" smtClean="0"/>
          </a:p>
          <a:p>
            <a:pPr algn="just" rtl="1">
              <a:buNone/>
            </a:pPr>
            <a:r>
              <a:rPr lang="ar-SA" dirty="0" smtClean="0"/>
              <a:t>     	</a:t>
            </a:r>
            <a:r>
              <a:rPr lang="ar-JO" dirty="0" smtClean="0"/>
              <a:t>تُعتبر </a:t>
            </a:r>
            <a:r>
              <a:rPr lang="ar-JO" dirty="0" err="1" smtClean="0"/>
              <a:t>المُوسيقا</a:t>
            </a:r>
            <a:r>
              <a:rPr lang="ar-JO" dirty="0" smtClean="0"/>
              <a:t> أهمُّ المُؤثِّرات السَّمعية التي لاقت اهتماماً بالغاً </a:t>
            </a:r>
            <a:r>
              <a:rPr lang="ar-JO" b="1" dirty="0" smtClean="0"/>
              <a:t>وأجريت </a:t>
            </a:r>
            <a:r>
              <a:rPr lang="ar-JO" b="1" dirty="0" smtClean="0"/>
              <a:t>عليها دراسات</a:t>
            </a:r>
            <a:r>
              <a:rPr lang="ar-JO" dirty="0" smtClean="0"/>
              <a:t> عديدة من حيث </a:t>
            </a:r>
            <a:r>
              <a:rPr lang="ar-JO" dirty="0" smtClean="0"/>
              <a:t>تأثيراتها الفسيولوجية والنفسية والعصبية والصحية، </a:t>
            </a:r>
            <a:r>
              <a:rPr lang="ar-SA" dirty="0" smtClean="0"/>
              <a:t>فلطالما كانت دراسة تأثيرات المُوسيقا على العقلِ والدِّماغ من المواضيع ذات الأهميَّة الكبيرة، فقد تمَّت دراسة الترابط بين المُوسيقا والصحة الجسدية والعقلية للبشرِ لمُدَّةٍ طويلةٍ من الزمن، </a:t>
            </a:r>
            <a:r>
              <a:rPr lang="ar-SA" b="1" dirty="0" smtClean="0">
                <a:solidFill>
                  <a:srgbClr val="00B0F0"/>
                </a:solidFill>
              </a:rPr>
              <a:t>وأظهرت الدِّراسات</a:t>
            </a:r>
            <a:r>
              <a:rPr lang="ar-SA" dirty="0" smtClean="0">
                <a:solidFill>
                  <a:srgbClr val="00B0F0"/>
                </a:solidFill>
              </a:rPr>
              <a:t> </a:t>
            </a:r>
            <a:r>
              <a:rPr lang="ar-SA" dirty="0" smtClean="0"/>
              <a:t>بأنَّ المُوسيقا لَها تأثيرات إيجابية على عقلِ ودِماغ البشر. </a:t>
            </a:r>
            <a:r>
              <a:rPr lang="ar-SA" sz="2200" dirty="0" smtClean="0"/>
              <a:t>(11)</a:t>
            </a:r>
            <a:r>
              <a:rPr lang="ar-SA" dirty="0" smtClean="0"/>
              <a:t>، </a:t>
            </a:r>
            <a:r>
              <a:rPr lang="ar-JO" b="1" dirty="0" smtClean="0">
                <a:solidFill>
                  <a:srgbClr val="00B0F0"/>
                </a:solidFill>
              </a:rPr>
              <a:t>وقد بيَّن الكاتب الأمريكي دون </a:t>
            </a:r>
            <a:r>
              <a:rPr lang="ar-JO" b="1" dirty="0" err="1" smtClean="0">
                <a:solidFill>
                  <a:srgbClr val="00B0F0"/>
                </a:solidFill>
              </a:rPr>
              <a:t>كامبل</a:t>
            </a:r>
            <a:r>
              <a:rPr lang="ar-JO" dirty="0" smtClean="0">
                <a:solidFill>
                  <a:srgbClr val="00B0F0"/>
                </a:solidFill>
              </a:rPr>
              <a:t> </a:t>
            </a:r>
            <a:r>
              <a:rPr lang="ar-JO" dirty="0" smtClean="0"/>
              <a:t>في كتابه «تأثير </a:t>
            </a:r>
            <a:r>
              <a:rPr lang="ar-JO" dirty="0" err="1" smtClean="0"/>
              <a:t>موتسارت</a:t>
            </a:r>
            <a:r>
              <a:rPr lang="ar-JO" dirty="0" smtClean="0"/>
              <a:t>» تأثيرات </a:t>
            </a:r>
            <a:r>
              <a:rPr lang="ar-JO" dirty="0" err="1" smtClean="0"/>
              <a:t>الموسيقا</a:t>
            </a:r>
            <a:r>
              <a:rPr lang="ar-JO" dirty="0" smtClean="0"/>
              <a:t> الكلاسيكية بوجهٍ عامٍّ، </a:t>
            </a:r>
            <a:r>
              <a:rPr lang="ar-JO" dirty="0" err="1" smtClean="0"/>
              <a:t>وموسيقا</a:t>
            </a:r>
            <a:r>
              <a:rPr lang="ar-JO" dirty="0" smtClean="0"/>
              <a:t> </a:t>
            </a:r>
            <a:r>
              <a:rPr lang="ar-JO" dirty="0" err="1" smtClean="0"/>
              <a:t>موتسارت</a:t>
            </a:r>
            <a:r>
              <a:rPr lang="ar-JO" dirty="0" smtClean="0"/>
              <a:t> بوجهٍ خاصٍ، وفي كتابه جاء: «أنَّ التأثير الخارق والفريد </a:t>
            </a:r>
            <a:r>
              <a:rPr lang="ar-JO" dirty="0" err="1" smtClean="0"/>
              <a:t>لموسيقا</a:t>
            </a:r>
            <a:r>
              <a:rPr lang="ar-JO" dirty="0" smtClean="0"/>
              <a:t> </a:t>
            </a:r>
            <a:r>
              <a:rPr lang="ar-JO" dirty="0" err="1" smtClean="0"/>
              <a:t>موتسارت</a:t>
            </a:r>
            <a:r>
              <a:rPr lang="ar-JO" dirty="0" smtClean="0"/>
              <a:t> تمتدُّ جُذوره إلى طُفولته والظُّروف التي أحاطت </a:t>
            </a:r>
            <a:r>
              <a:rPr lang="ar-JO" dirty="0" err="1" smtClean="0"/>
              <a:t>به</a:t>
            </a:r>
            <a:r>
              <a:rPr lang="ar-JO" dirty="0" smtClean="0"/>
              <a:t> وهو جنين في بطن أمِّه وبعد وِلادته، إذْ كان أبوه عازفاً بارعاً «لآلة الكمان، وكان دائم العزف بِجوار زوجته </a:t>
            </a:r>
            <a:r>
              <a:rPr lang="ar-JO" dirty="0" err="1" smtClean="0"/>
              <a:t>ومُوتسارت</a:t>
            </a:r>
            <a:r>
              <a:rPr lang="ar-JO" dirty="0" smtClean="0"/>
              <a:t> ما يزال جنيناً في رحمها»، وهذا يعني أنَّ الأنغام التي كانت تنساب من كمان والده كان لها بالغ الأثر في التكوين العصبي والوُجداني </a:t>
            </a:r>
            <a:r>
              <a:rPr lang="ar-JO" dirty="0" err="1" smtClean="0"/>
              <a:t>لمُوتسارت</a:t>
            </a:r>
            <a:r>
              <a:rPr lang="ar-JO" dirty="0" smtClean="0"/>
              <a:t>، ومن العوامل التي أثَّرت في </a:t>
            </a:r>
            <a:r>
              <a:rPr lang="ar-JO" dirty="0" err="1" smtClean="0"/>
              <a:t>مُوتسارت</a:t>
            </a:r>
            <a:r>
              <a:rPr lang="ar-JO" dirty="0" smtClean="0"/>
              <a:t> أيضاً أنَّ أُمّه كانت عاشقةً </a:t>
            </a:r>
            <a:r>
              <a:rPr lang="ar-JO" dirty="0" err="1" smtClean="0"/>
              <a:t>للمُوسيقا</a:t>
            </a:r>
            <a:r>
              <a:rPr lang="ar-JO" dirty="0" smtClean="0"/>
              <a:t> والطَّرب وكانت تُغنِّي له وهو لا يزالُ جنيناً. </a:t>
            </a:r>
            <a:r>
              <a:rPr lang="ar-SA" sz="2200" dirty="0" smtClean="0"/>
              <a:t>(12) </a:t>
            </a:r>
            <a:endParaRPr lang="en-US" sz="2200" dirty="0" smtClean="0"/>
          </a:p>
          <a:p>
            <a:pPr algn="r" rtl="1"/>
            <a:endParaRPr lang="en-US" b="1" dirty="0"/>
          </a:p>
        </p:txBody>
      </p:sp>
      <p:sp>
        <p:nvSpPr>
          <p:cNvPr id="8" name="عنوان 3"/>
          <p:cNvSpPr>
            <a:spLocks noGrp="1"/>
          </p:cNvSpPr>
          <p:nvPr>
            <p:ph type="title"/>
          </p:nvPr>
        </p:nvSpPr>
        <p:spPr>
          <a:xfrm>
            <a:off x="914400" y="609600"/>
            <a:ext cx="8229600" cy="1066800"/>
          </a:xfrm>
        </p:spPr>
        <p:txBody>
          <a:bodyPr>
            <a:noAutofit/>
          </a:bodyPr>
          <a:lstStyle/>
          <a:p>
            <a:pPr algn="r"/>
            <a:r>
              <a:rPr lang="ar-SA" sz="3200" b="1" dirty="0" smtClean="0"/>
              <a:t/>
            </a:r>
            <a:br>
              <a:rPr lang="ar-SA" sz="3200" b="1" dirty="0" smtClean="0"/>
            </a:br>
            <a:r>
              <a:rPr lang="ar-SA" sz="3200" b="1" dirty="0" smtClean="0"/>
              <a:t>أثر المُوسيقا على نُمُوّ شخصيَّة الطفل وإثراء تعلُّمه وتطوُّر ذكائه وإبداعه: </a:t>
            </a:r>
            <a:r>
              <a:rPr lang="en-US" sz="4800" dirty="0" smtClean="0"/>
              <a:t/>
            </a:r>
            <a:br>
              <a:rPr lang="en-US" sz="4800" dirty="0" smtClean="0"/>
            </a:br>
            <a:endParaRPr lang="ar-SA"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abic conference nov 2014\مؤتمرين ٢.jpg"/>
          <p:cNvPicPr>
            <a:picLocks noChangeAspect="1" noChangeArrowheads="1"/>
          </p:cNvPicPr>
          <p:nvPr/>
        </p:nvPicPr>
        <p:blipFill>
          <a:blip r:embed="rId2"/>
          <a:srcRect/>
          <a:stretch>
            <a:fillRect/>
          </a:stretch>
        </p:blipFill>
        <p:spPr bwMode="auto">
          <a:xfrm>
            <a:off x="-825500" y="-169863"/>
            <a:ext cx="10796588" cy="7199313"/>
          </a:xfrm>
          <a:prstGeom prst="rect">
            <a:avLst/>
          </a:prstGeom>
          <a:noFill/>
        </p:spPr>
      </p:pic>
      <p:sp>
        <p:nvSpPr>
          <p:cNvPr id="8" name="عنوان 3"/>
          <p:cNvSpPr>
            <a:spLocks noGrp="1"/>
          </p:cNvSpPr>
          <p:nvPr>
            <p:ph type="title" idx="4294967295"/>
          </p:nvPr>
        </p:nvSpPr>
        <p:spPr>
          <a:xfrm>
            <a:off x="914400" y="914400"/>
            <a:ext cx="8229600" cy="1143000"/>
          </a:xfrm>
        </p:spPr>
        <p:txBody>
          <a:bodyPr>
            <a:noAutofit/>
          </a:bodyPr>
          <a:lstStyle/>
          <a:p>
            <a:pPr algn="r"/>
            <a:r>
              <a:rPr lang="ar-SA" sz="3200" b="1" dirty="0" smtClean="0"/>
              <a:t/>
            </a:r>
            <a:br>
              <a:rPr lang="ar-SA" sz="3200" b="1" dirty="0" smtClean="0"/>
            </a:br>
            <a:r>
              <a:rPr lang="ar-SA" sz="3200" b="1" dirty="0" smtClean="0"/>
              <a:t/>
            </a:r>
            <a:br>
              <a:rPr lang="ar-SA" sz="3200" b="1" dirty="0" smtClean="0"/>
            </a:br>
            <a:r>
              <a:rPr lang="en-US" sz="4800" dirty="0" smtClean="0"/>
              <a:t/>
            </a:r>
            <a:br>
              <a:rPr lang="en-US" sz="4800" dirty="0" smtClean="0"/>
            </a:br>
            <a:endParaRPr lang="ar-SA" sz="4800" dirty="0"/>
          </a:p>
        </p:txBody>
      </p:sp>
      <p:sp>
        <p:nvSpPr>
          <p:cNvPr id="5" name="مستطيل 4"/>
          <p:cNvSpPr/>
          <p:nvPr/>
        </p:nvSpPr>
        <p:spPr>
          <a:xfrm>
            <a:off x="762000" y="1447801"/>
            <a:ext cx="7848600" cy="4893647"/>
          </a:xfrm>
          <a:prstGeom prst="rect">
            <a:avLst/>
          </a:prstGeom>
        </p:spPr>
        <p:txBody>
          <a:bodyPr wrap="square">
            <a:spAutoFit/>
          </a:bodyPr>
          <a:lstStyle/>
          <a:p>
            <a:pPr algn="just" rtl="1"/>
            <a:r>
              <a:rPr lang="ar-SA" sz="2400" b="1" dirty="0" smtClean="0">
                <a:solidFill>
                  <a:srgbClr val="00B0F0"/>
                </a:solidFill>
              </a:rPr>
              <a:t>المُوسيقا هي لونٌ من ألوان التَّعبير الإنساني</a:t>
            </a:r>
            <a:r>
              <a:rPr lang="ar-SA" sz="2400" dirty="0" smtClean="0"/>
              <a:t>، فقد يتمُّ التَّعبير فيها </a:t>
            </a:r>
            <a:r>
              <a:rPr lang="ar-SA" sz="2400" dirty="0" err="1" smtClean="0"/>
              <a:t>وبها</a:t>
            </a:r>
            <a:r>
              <a:rPr lang="ar-SA" sz="2400" dirty="0" smtClean="0"/>
              <a:t> عن خلجات القلب المُتألم الحزين، وكذلك عن النَّفس المرحة المُرتاحة؛ وفي </a:t>
            </a:r>
            <a:r>
              <a:rPr lang="ar-SA" sz="2400" dirty="0" err="1" smtClean="0"/>
              <a:t>الموسيقا</a:t>
            </a:r>
            <a:r>
              <a:rPr lang="ar-SA" sz="2400" dirty="0" smtClean="0"/>
              <a:t>، قد يأتي المرء بِشحنةٍ من الانفعالات التي فيها ما فيها من الرُّموز التعبيرية المُتناسقة، في "مقاطع" معزوفة يحسُّ بها مُرْهَفُ الحسِّ أو من كان ذوَّاقاً ينفعل ويتفاعل سماعيَّاً ووجدانياً وفِكرياً، يحسُّ بها إحساساً عميقاً وينفعل </a:t>
            </a:r>
            <a:r>
              <a:rPr lang="ar-SA" sz="2400" dirty="0" err="1" smtClean="0"/>
              <a:t>به</a:t>
            </a:r>
            <a:r>
              <a:rPr lang="ar-SA" sz="2400" dirty="0" smtClean="0"/>
              <a:t> انفعالاً مُتجاوباً، مثله مثل أيٍّ من الكائنات الحيَّة. </a:t>
            </a:r>
            <a:r>
              <a:rPr lang="ar-SA" sz="1400" dirty="0" smtClean="0"/>
              <a:t>(11)</a:t>
            </a:r>
            <a:endParaRPr lang="en-US" sz="1400" dirty="0" smtClean="0"/>
          </a:p>
          <a:p>
            <a:pPr algn="just" rtl="1"/>
            <a:r>
              <a:rPr lang="ar-SA" sz="2400" b="1" dirty="0" err="1" smtClean="0">
                <a:solidFill>
                  <a:srgbClr val="00B0F0"/>
                </a:solidFill>
              </a:rPr>
              <a:t>والمُوسيقا</a:t>
            </a:r>
            <a:r>
              <a:rPr lang="ar-SA" sz="2400" b="1" dirty="0" smtClean="0">
                <a:solidFill>
                  <a:srgbClr val="00B0F0"/>
                </a:solidFill>
              </a:rPr>
              <a:t> ليست مُجرَّد أنغام</a:t>
            </a:r>
            <a:r>
              <a:rPr lang="ar-SA" sz="2400" b="1" dirty="0" smtClean="0"/>
              <a:t>؛</a:t>
            </a:r>
            <a:r>
              <a:rPr lang="ar-SA" sz="2400" dirty="0" smtClean="0"/>
              <a:t> بل هي وسيلة "تواصل" لِالتقاء الذِّهن والرُّوح عند الشَّخص الواحد؛ وهي أيضاً وسيلةٌ اجتماعية وتربويَّة فاعلة تُساهم في عمليات التَّفاهم وفي تنمية الحِسّ والوعي الشَّخصي؛ وتعمل على إدخال البهجة على النُّفوس وفي تجميل العالم من حولنا، أو كما جاء في إحدى مقطوعات الفنَّانة اللبنانية الشَّهيرة فيروز: </a:t>
            </a:r>
            <a:r>
              <a:rPr lang="ar-SA" sz="2400" b="1" dirty="0" smtClean="0">
                <a:solidFill>
                  <a:srgbClr val="00B0F0"/>
                </a:solidFill>
              </a:rPr>
              <a:t>أعطني النايَ وغـَنّي، فالغِناء سِـرُّ الوجودْ</a:t>
            </a:r>
            <a:r>
              <a:rPr lang="ar-SA" sz="2400" dirty="0" smtClean="0">
                <a:solidFill>
                  <a:srgbClr val="00B0F0"/>
                </a:solidFill>
              </a:rPr>
              <a:t>! </a:t>
            </a:r>
            <a:r>
              <a:rPr lang="ar-SA" sz="2400" dirty="0" smtClean="0"/>
              <a:t>وكذلك كما صدحت سيَّدة  الطَّرب الأصيل أم كلثوم البلتاجي: </a:t>
            </a:r>
            <a:r>
              <a:rPr lang="ar-SA" sz="2400" b="1" dirty="0" smtClean="0">
                <a:solidFill>
                  <a:srgbClr val="00B0F0"/>
                </a:solidFill>
              </a:rPr>
              <a:t>المَغـْـنى، حياة الرُّوح يِسمعْها العليلْ تِشفيه</a:t>
            </a:r>
            <a:r>
              <a:rPr lang="ar-SA" sz="2400" dirty="0" smtClean="0">
                <a:solidFill>
                  <a:srgbClr val="00B0F0"/>
                </a:solidFill>
              </a:rPr>
              <a:t>!</a:t>
            </a:r>
            <a:r>
              <a:rPr lang="ar-SA" sz="2400" dirty="0" smtClean="0">
                <a:solidFill>
                  <a:srgbClr val="FF0000"/>
                </a:solidFill>
              </a:rPr>
              <a:t> </a:t>
            </a:r>
            <a:r>
              <a:rPr lang="ar-SA" sz="1400" dirty="0" smtClean="0"/>
              <a:t>(11)</a:t>
            </a:r>
            <a:endParaRPr lang="en-US" sz="1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2495</Words>
  <Application>Microsoft Office PowerPoint</Application>
  <PresentationFormat>عرض على الشاشة (3:4)‏</PresentationFormat>
  <Paragraphs>121</Paragraphs>
  <Slides>26</Slides>
  <Notes>0</Notes>
  <HiddenSlides>0</HiddenSlides>
  <MMClips>6</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Office Theme</vt:lpstr>
      <vt:lpstr>الشريحة 1</vt:lpstr>
      <vt:lpstr>دَوْرُ المُوسيقا وَفاعِلِيَّتِها في تَطوُّرِ نُمُوِّ وَعْيِ الطِّفل وَتَنْشِئَتِهِ تَربوِيَّاً </vt:lpstr>
      <vt:lpstr>  مُلخَّص الدِّراسة: </vt:lpstr>
      <vt:lpstr>   </vt:lpstr>
      <vt:lpstr> أهداف الدِّراســة:  </vt:lpstr>
      <vt:lpstr>   مكانة المُوسيقا في التَّربية:  </vt:lpstr>
      <vt:lpstr>   يُولدُ الإنسان مُوسيقياً:  </vt:lpstr>
      <vt:lpstr> أثر المُوسيقا على نُمُوّ شخصيَّة الطفل وإثراء تعلُّمه وتطوُّر ذكائه وإبداعه:  </vt:lpstr>
      <vt:lpstr>   </vt:lpstr>
      <vt:lpstr>    أظهرت الدِّراسة أنَّ المُوسيقا لها وظيفتين أساسيَّتين في تطوُّر نُمُوِّ وعي الطفل وتنشئته تربوياً، وظيفة تربويَّة وأخرى فنيَّة:  </vt:lpstr>
      <vt:lpstr>   </vt:lpstr>
      <vt:lpstr>   </vt:lpstr>
      <vt:lpstr>   </vt:lpstr>
      <vt:lpstr>   </vt:lpstr>
      <vt:lpstr>   </vt:lpstr>
      <vt:lpstr>   </vt:lpstr>
      <vt:lpstr>   </vt:lpstr>
      <vt:lpstr>  ملحق (1) </vt:lpstr>
      <vt:lpstr>  ملحق (2) </vt:lpstr>
      <vt:lpstr>  ملحق (3) </vt:lpstr>
      <vt:lpstr>  ملحق (4) </vt:lpstr>
      <vt:lpstr>  ملحق (5) </vt:lpstr>
      <vt:lpstr>  ملحق (6) </vt:lpstr>
      <vt:lpstr>                                 المصادر والمراجع    </vt:lpstr>
      <vt:lpstr>    *- إكرام مطر وآخرون، (1986)، تدريس المُوسيقا، دار العلم والثقافة، جمهورية مصر العربية. (3) *- د. نيللي محمد العطار ود. شريف ابراهيم خميس، محاضرات في التعبير المُوسيقي لطفل الروضة (4). *- جمعية الدراسات العربية، الموسيقا والطفولة، مركز مصادر الطفولة المبكرة (ECRC)، نابلس فلسطين. (5) *- د. محمد بن علي السويد، (1428ه)، صورة الطفل في الإعلان التلفزيوني وعلاقتها بالقيم الاجتماعية والتربوية، دراسة تحليلية لعينة من قنوات الأطفال، قناة (SPACE TOON)، أنموذجاً، قسم الإعلام، كلية الدعوة والإعلام، جامعة الإمام صخر، الرياض, المملكة العربية السعودية. (6) *- http://difadel.forumactif.com/t126-topic منافع وأضرار الموسيقا، مجلة شتاء وصيف. (7). *- أ. د. سعاد عبد العزيز إبراهيم نجله (2008): التربية الموسيقية، لدور الحضانة ورياض الأطفال، القاهرة,. كافية رمضان, (1990)، الفاعلان التلفزيوني وأثره في الطفل، دراسة ميدانية, التربية الجديدة، سبتمبر، ص91. *- مجلة الموسيقا العربية، (2012)، ( تصدر عن المجمع العربي للموسيقا، جامعة الدول العربية). *- د. نيللي محمد العطار، ود. شريف إبراهيم خميس، المهارات الأساسية في التربية الموسيقية.  *- عبدون، صالح (1956) الثقافة الموسيقية، العالمية للطباعة والنشر، القاهرة, مصر. *- مقال بعنوان الموسيقا فطرة إنسانية، موقع مكتبة عثمان بن عباس. *- إكرام مطر، (1971) الطُّرق الخاصَّة في التربية الموسيقية، الشركة المصرية للطباعة والنشر، (10). *- الحلو ، سليم  ،1972 ، الموسيقا النظرية ، بيروت دار مكتبة الحياة.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Rasha</dc:creator>
  <cp:lastModifiedBy>rag7</cp:lastModifiedBy>
  <cp:revision>50</cp:revision>
  <dcterms:created xsi:type="dcterms:W3CDTF">2014-10-24T11:34:27Z</dcterms:created>
  <dcterms:modified xsi:type="dcterms:W3CDTF">2014-10-27T18:50:56Z</dcterms:modified>
</cp:coreProperties>
</file>